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71" r:id="rId4"/>
    <p:sldId id="259" r:id="rId5"/>
    <p:sldId id="261" r:id="rId6"/>
    <p:sldId id="263" r:id="rId7"/>
    <p:sldId id="264" r:id="rId8"/>
    <p:sldId id="265" r:id="rId9"/>
    <p:sldId id="266" r:id="rId10"/>
    <p:sldId id="267" r:id="rId11"/>
    <p:sldId id="262" r:id="rId12"/>
    <p:sldId id="268" r:id="rId13"/>
    <p:sldId id="269" r:id="rId14"/>
    <p:sldId id="270" r:id="rId15"/>
    <p:sldId id="260" r:id="rId16"/>
    <p:sldId id="272"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BEB"/>
    <a:srgbClr val="FFE9E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DEB4D3-1237-496A-8033-69D54E03AC3F}" type="datetimeFigureOut">
              <a:rPr lang="el-GR" smtClean="0"/>
              <a:t>10/5/2016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CFDA00E-6204-4DD7-AAD2-8B6D3C31A195}" type="slidenum">
              <a:rPr lang="el-GR" smtClean="0"/>
              <a:t>‹#›</a:t>
            </a:fld>
            <a:endParaRPr lang="el-GR"/>
          </a:p>
        </p:txBody>
      </p:sp>
    </p:spTree>
    <p:extLst>
      <p:ext uri="{BB962C8B-B14F-4D97-AF65-F5344CB8AC3E}">
        <p14:creationId xmlns:p14="http://schemas.microsoft.com/office/powerpoint/2010/main" val="2755204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DEB4D3-1237-496A-8033-69D54E03AC3F}" type="datetimeFigureOut">
              <a:rPr lang="el-GR" smtClean="0"/>
              <a:t>10/5/2016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CFDA00E-6204-4DD7-AAD2-8B6D3C31A195}" type="slidenum">
              <a:rPr lang="el-GR" smtClean="0"/>
              <a:t>‹#›</a:t>
            </a:fld>
            <a:endParaRPr lang="el-GR"/>
          </a:p>
        </p:txBody>
      </p:sp>
    </p:spTree>
    <p:extLst>
      <p:ext uri="{BB962C8B-B14F-4D97-AF65-F5344CB8AC3E}">
        <p14:creationId xmlns:p14="http://schemas.microsoft.com/office/powerpoint/2010/main" val="2687781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DEB4D3-1237-496A-8033-69D54E03AC3F}" type="datetimeFigureOut">
              <a:rPr lang="el-GR" smtClean="0"/>
              <a:t>10/5/2016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CFDA00E-6204-4DD7-AAD2-8B6D3C31A195}" type="slidenum">
              <a:rPr lang="el-GR" smtClean="0"/>
              <a:t>‹#›</a:t>
            </a:fld>
            <a:endParaRPr lang="el-GR"/>
          </a:p>
        </p:txBody>
      </p:sp>
    </p:spTree>
    <p:extLst>
      <p:ext uri="{BB962C8B-B14F-4D97-AF65-F5344CB8AC3E}">
        <p14:creationId xmlns:p14="http://schemas.microsoft.com/office/powerpoint/2010/main" val="2734551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DEB4D3-1237-496A-8033-69D54E03AC3F}" type="datetimeFigureOut">
              <a:rPr lang="el-GR" smtClean="0"/>
              <a:t>10/5/2016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CFDA00E-6204-4DD7-AAD2-8B6D3C31A195}" type="slidenum">
              <a:rPr lang="el-GR" smtClean="0"/>
              <a:t>‹#›</a:t>
            </a:fld>
            <a:endParaRPr lang="el-GR"/>
          </a:p>
        </p:txBody>
      </p:sp>
    </p:spTree>
    <p:extLst>
      <p:ext uri="{BB962C8B-B14F-4D97-AF65-F5344CB8AC3E}">
        <p14:creationId xmlns:p14="http://schemas.microsoft.com/office/powerpoint/2010/main" val="97567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DEB4D3-1237-496A-8033-69D54E03AC3F}" type="datetimeFigureOut">
              <a:rPr lang="el-GR" smtClean="0"/>
              <a:t>10/5/2016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CFDA00E-6204-4DD7-AAD2-8B6D3C31A195}" type="slidenum">
              <a:rPr lang="el-GR" smtClean="0"/>
              <a:t>‹#›</a:t>
            </a:fld>
            <a:endParaRPr lang="el-GR"/>
          </a:p>
        </p:txBody>
      </p:sp>
    </p:spTree>
    <p:extLst>
      <p:ext uri="{BB962C8B-B14F-4D97-AF65-F5344CB8AC3E}">
        <p14:creationId xmlns:p14="http://schemas.microsoft.com/office/powerpoint/2010/main" val="69257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DEB4D3-1237-496A-8033-69D54E03AC3F}" type="datetimeFigureOut">
              <a:rPr lang="el-GR" smtClean="0"/>
              <a:t>10/5/2016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CFDA00E-6204-4DD7-AAD2-8B6D3C31A195}" type="slidenum">
              <a:rPr lang="el-GR" smtClean="0"/>
              <a:t>‹#›</a:t>
            </a:fld>
            <a:endParaRPr lang="el-GR"/>
          </a:p>
        </p:txBody>
      </p:sp>
    </p:spTree>
    <p:extLst>
      <p:ext uri="{BB962C8B-B14F-4D97-AF65-F5344CB8AC3E}">
        <p14:creationId xmlns:p14="http://schemas.microsoft.com/office/powerpoint/2010/main" val="2114636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DEB4D3-1237-496A-8033-69D54E03AC3F}" type="datetimeFigureOut">
              <a:rPr lang="el-GR" smtClean="0"/>
              <a:t>10/5/2016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CFDA00E-6204-4DD7-AAD2-8B6D3C31A195}" type="slidenum">
              <a:rPr lang="el-GR" smtClean="0"/>
              <a:t>‹#›</a:t>
            </a:fld>
            <a:endParaRPr lang="el-GR"/>
          </a:p>
        </p:txBody>
      </p:sp>
    </p:spTree>
    <p:extLst>
      <p:ext uri="{BB962C8B-B14F-4D97-AF65-F5344CB8AC3E}">
        <p14:creationId xmlns:p14="http://schemas.microsoft.com/office/powerpoint/2010/main" val="1157658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DEB4D3-1237-496A-8033-69D54E03AC3F}" type="datetimeFigureOut">
              <a:rPr lang="el-GR" smtClean="0"/>
              <a:t>10/5/2016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CFDA00E-6204-4DD7-AAD2-8B6D3C31A195}" type="slidenum">
              <a:rPr lang="el-GR" smtClean="0"/>
              <a:t>‹#›</a:t>
            </a:fld>
            <a:endParaRPr lang="el-GR"/>
          </a:p>
        </p:txBody>
      </p:sp>
    </p:spTree>
    <p:extLst>
      <p:ext uri="{BB962C8B-B14F-4D97-AF65-F5344CB8AC3E}">
        <p14:creationId xmlns:p14="http://schemas.microsoft.com/office/powerpoint/2010/main" val="151975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DEB4D3-1237-496A-8033-69D54E03AC3F}" type="datetimeFigureOut">
              <a:rPr lang="el-GR" smtClean="0"/>
              <a:t>10/5/2016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CFDA00E-6204-4DD7-AAD2-8B6D3C31A195}" type="slidenum">
              <a:rPr lang="el-GR" smtClean="0"/>
              <a:t>‹#›</a:t>
            </a:fld>
            <a:endParaRPr lang="el-GR"/>
          </a:p>
        </p:txBody>
      </p:sp>
    </p:spTree>
    <p:extLst>
      <p:ext uri="{BB962C8B-B14F-4D97-AF65-F5344CB8AC3E}">
        <p14:creationId xmlns:p14="http://schemas.microsoft.com/office/powerpoint/2010/main" val="458106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DEB4D3-1237-496A-8033-69D54E03AC3F}" type="datetimeFigureOut">
              <a:rPr lang="el-GR" smtClean="0"/>
              <a:t>10/5/2016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CFDA00E-6204-4DD7-AAD2-8B6D3C31A195}" type="slidenum">
              <a:rPr lang="el-GR" smtClean="0"/>
              <a:t>‹#›</a:t>
            </a:fld>
            <a:endParaRPr lang="el-GR"/>
          </a:p>
        </p:txBody>
      </p:sp>
    </p:spTree>
    <p:extLst>
      <p:ext uri="{BB962C8B-B14F-4D97-AF65-F5344CB8AC3E}">
        <p14:creationId xmlns:p14="http://schemas.microsoft.com/office/powerpoint/2010/main" val="83730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DEB4D3-1237-496A-8033-69D54E03AC3F}" type="datetimeFigureOut">
              <a:rPr lang="el-GR" smtClean="0"/>
              <a:t>10/5/2016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CFDA00E-6204-4DD7-AAD2-8B6D3C31A195}" type="slidenum">
              <a:rPr lang="el-GR" smtClean="0"/>
              <a:t>‹#›</a:t>
            </a:fld>
            <a:endParaRPr lang="el-GR"/>
          </a:p>
        </p:txBody>
      </p:sp>
    </p:spTree>
    <p:extLst>
      <p:ext uri="{BB962C8B-B14F-4D97-AF65-F5344CB8AC3E}">
        <p14:creationId xmlns:p14="http://schemas.microsoft.com/office/powerpoint/2010/main" val="1265609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EB4D3-1237-496A-8033-69D54E03AC3F}" type="datetimeFigureOut">
              <a:rPr lang="el-GR" smtClean="0"/>
              <a:t>10/5/2016</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DA00E-6204-4DD7-AAD2-8B6D3C31A195}" type="slidenum">
              <a:rPr lang="el-GR" smtClean="0"/>
              <a:t>‹#›</a:t>
            </a:fld>
            <a:endParaRPr lang="el-GR"/>
          </a:p>
        </p:txBody>
      </p:sp>
    </p:spTree>
    <p:extLst>
      <p:ext uri="{BB962C8B-B14F-4D97-AF65-F5344CB8AC3E}">
        <p14:creationId xmlns:p14="http://schemas.microsoft.com/office/powerpoint/2010/main" val="349743749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jpeg"/><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43742" y="1709054"/>
            <a:ext cx="9024257" cy="897391"/>
          </a:xfrm>
        </p:spPr>
        <p:txBody>
          <a:bodyPr>
            <a:normAutofit fontScale="90000"/>
          </a:bodyPr>
          <a:lstStyle/>
          <a:p>
            <a:r>
              <a:rPr lang="en-US" dirty="0" smtClean="0"/>
              <a:t>Cryptands</a:t>
            </a:r>
            <a:endParaRPr lang="el-GR" dirty="0"/>
          </a:p>
        </p:txBody>
      </p:sp>
      <p:sp>
        <p:nvSpPr>
          <p:cNvPr id="3" name="Υπότιτλος 2"/>
          <p:cNvSpPr>
            <a:spLocks noGrp="1"/>
          </p:cNvSpPr>
          <p:nvPr>
            <p:ph type="subTitle" idx="1"/>
          </p:nvPr>
        </p:nvSpPr>
        <p:spPr>
          <a:xfrm>
            <a:off x="1524000" y="3253688"/>
            <a:ext cx="9144000" cy="1655762"/>
          </a:xfrm>
        </p:spPr>
        <p:txBody>
          <a:bodyPr/>
          <a:lstStyle/>
          <a:p>
            <a:r>
              <a:rPr lang="el-GR" dirty="0" smtClean="0"/>
              <a:t>Αργυρώ Μοσχονά</a:t>
            </a:r>
          </a:p>
          <a:p>
            <a:r>
              <a:rPr lang="el-GR" dirty="0" smtClean="0"/>
              <a:t>ΑΜ:868</a:t>
            </a:r>
            <a:endParaRPr lang="el-GR" dirty="0"/>
          </a:p>
        </p:txBody>
      </p:sp>
      <p:pic>
        <p:nvPicPr>
          <p:cNvPr id="5" name="Picture 4" descr="seminar.jpg"/>
          <p:cNvPicPr>
            <a:picLocks noChangeAspect="1"/>
          </p:cNvPicPr>
          <p:nvPr/>
        </p:nvPicPr>
        <p:blipFill>
          <a:blip r:embed="rId2" cstate="print"/>
          <a:stretch>
            <a:fillRect/>
          </a:stretch>
        </p:blipFill>
        <p:spPr>
          <a:xfrm>
            <a:off x="10365323" y="188640"/>
            <a:ext cx="1440160" cy="1440160"/>
          </a:xfrm>
          <a:prstGeom prst="rect">
            <a:avLst/>
          </a:prstGeom>
        </p:spPr>
      </p:pic>
      <p:sp>
        <p:nvSpPr>
          <p:cNvPr id="6" name="TextBox 5"/>
          <p:cNvSpPr txBox="1"/>
          <p:nvPr/>
        </p:nvSpPr>
        <p:spPr>
          <a:xfrm>
            <a:off x="539552" y="260648"/>
            <a:ext cx="4886402" cy="923330"/>
          </a:xfrm>
          <a:prstGeom prst="rect">
            <a:avLst/>
          </a:prstGeom>
          <a:noFill/>
        </p:spPr>
        <p:txBody>
          <a:bodyPr wrap="none" rtlCol="0">
            <a:spAutoFit/>
          </a:bodyPr>
          <a:lstStyle/>
          <a:p>
            <a:r>
              <a:rPr lang="el-GR" dirty="0" smtClean="0"/>
              <a:t>ΠΑΝΕΠΙΣΤΗΜΙΟ ΚΡΗΤΗΣ</a:t>
            </a:r>
            <a:endParaRPr lang="en-US" dirty="0" smtClean="0"/>
          </a:p>
          <a:p>
            <a:r>
              <a:rPr lang="el-GR" dirty="0" smtClean="0"/>
              <a:t>ΣΧΟΛΗ ΘΕΤΙΚΩΝ ΚΑΙ ΤΕΧΝΟΛΟΓΙΚΩΝ ΕΠΙΣΤΗΜΩΝ</a:t>
            </a:r>
            <a:endParaRPr lang="en-US" dirty="0" smtClean="0"/>
          </a:p>
          <a:p>
            <a:r>
              <a:rPr lang="el-GR" dirty="0" smtClean="0"/>
              <a:t>ΤΜΗΜΑ ΧΗΜΕΙΑΣ</a:t>
            </a:r>
          </a:p>
        </p:txBody>
      </p:sp>
      <p:pic>
        <p:nvPicPr>
          <p:cNvPr id="7" name="Picture 6"/>
          <p:cNvPicPr>
            <a:picLocks noChangeAspect="1"/>
          </p:cNvPicPr>
          <p:nvPr/>
        </p:nvPicPr>
        <p:blipFill rotWithShape="1">
          <a:blip r:embed="rId3"/>
          <a:srcRect l="38886" t="72999" r="37061" b="2666"/>
          <a:stretch/>
        </p:blipFill>
        <p:spPr>
          <a:xfrm>
            <a:off x="1643742" y="4351479"/>
            <a:ext cx="2703083" cy="1802056"/>
          </a:xfrm>
          <a:prstGeom prst="rect">
            <a:avLst/>
          </a:prstGeom>
        </p:spPr>
      </p:pic>
      <p:pic>
        <p:nvPicPr>
          <p:cNvPr id="10" name="Picture 9"/>
          <p:cNvPicPr>
            <a:picLocks noChangeAspect="1"/>
          </p:cNvPicPr>
          <p:nvPr/>
        </p:nvPicPr>
        <p:blipFill>
          <a:blip r:embed="rId4"/>
          <a:stretch>
            <a:fillRect/>
          </a:stretch>
        </p:blipFill>
        <p:spPr>
          <a:xfrm>
            <a:off x="6453459" y="4231333"/>
            <a:ext cx="5089789" cy="2042348"/>
          </a:xfrm>
          <a:prstGeom prst="rect">
            <a:avLst/>
          </a:prstGeom>
        </p:spPr>
      </p:pic>
    </p:spTree>
    <p:extLst>
      <p:ext uri="{BB962C8B-B14F-4D97-AF65-F5344CB8AC3E}">
        <p14:creationId xmlns:p14="http://schemas.microsoft.com/office/powerpoint/2010/main" val="2529536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61436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smtClean="0"/>
              <a:t>Κατηγορίες των </a:t>
            </a:r>
            <a:r>
              <a:rPr lang="en-US" dirty="0" smtClean="0"/>
              <a:t>Cryptands</a:t>
            </a:r>
            <a:endParaRPr lang="el-GR" dirty="0"/>
          </a:p>
        </p:txBody>
      </p:sp>
      <p:sp>
        <p:nvSpPr>
          <p:cNvPr id="5" name="Rectangle 4"/>
          <p:cNvSpPr/>
          <p:nvPr/>
        </p:nvSpPr>
        <p:spPr>
          <a:xfrm>
            <a:off x="321306" y="1325563"/>
            <a:ext cx="6774819" cy="461665"/>
          </a:xfrm>
          <a:prstGeom prst="rect">
            <a:avLst/>
          </a:prstGeom>
        </p:spPr>
        <p:txBody>
          <a:bodyPr wrap="square">
            <a:spAutoFit/>
          </a:bodyPr>
          <a:lstStyle/>
          <a:p>
            <a:r>
              <a:rPr lang="el-GR" sz="2400" dirty="0" smtClean="0">
                <a:latin typeface="Calibri" panose="020F0502020204030204" pitchFamily="34" charset="0"/>
                <a:cs typeface="Times New Roman" panose="02020603050405020304" pitchFamily="18" charset="0"/>
              </a:rPr>
              <a:t>3. </a:t>
            </a:r>
            <a:r>
              <a:rPr lang="en-US" sz="2400" dirty="0"/>
              <a:t>H-bonding functional group containing cryptands</a:t>
            </a:r>
            <a:endParaRPr lang="el-GR" sz="2400" dirty="0"/>
          </a:p>
        </p:txBody>
      </p:sp>
      <p:sp>
        <p:nvSpPr>
          <p:cNvPr id="6" name="Rectangle 5"/>
          <p:cNvSpPr/>
          <p:nvPr/>
        </p:nvSpPr>
        <p:spPr>
          <a:xfrm>
            <a:off x="626106" y="5106041"/>
            <a:ext cx="2003754" cy="369332"/>
          </a:xfrm>
          <a:prstGeom prst="rect">
            <a:avLst/>
          </a:prstGeom>
        </p:spPr>
        <p:txBody>
          <a:bodyPr wrap="none">
            <a:spAutoFit/>
          </a:bodyPr>
          <a:lstStyle/>
          <a:p>
            <a:r>
              <a:rPr lang="el-GR" dirty="0">
                <a:latin typeface="Calibri" panose="020F0502020204030204" pitchFamily="34" charset="0"/>
                <a:ea typeface="Calibri" panose="020F0502020204030204" pitchFamily="34" charset="0"/>
                <a:cs typeface="Times New Roman" panose="02020603050405020304" pitchFamily="18" charset="0"/>
              </a:rPr>
              <a:t>Α</a:t>
            </a:r>
            <a:r>
              <a:rPr lang="en-US" dirty="0" smtClean="0">
                <a:latin typeface="Calibri" panose="020F0502020204030204" pitchFamily="34" charset="0"/>
                <a:ea typeface="Calibri" panose="020F0502020204030204" pitchFamily="34" charset="0"/>
                <a:cs typeface="Times New Roman" panose="02020603050405020304" pitchFamily="18" charset="0"/>
              </a:rPr>
              <a:t>mine </a:t>
            </a:r>
            <a:r>
              <a:rPr lang="en-US" dirty="0">
                <a:latin typeface="Calibri" panose="020F0502020204030204" pitchFamily="34" charset="0"/>
                <a:ea typeface="Calibri" panose="020F0502020204030204" pitchFamily="34" charset="0"/>
                <a:cs typeface="Times New Roman" panose="02020603050405020304" pitchFamily="18" charset="0"/>
              </a:rPr>
              <a:t>bridgeheads</a:t>
            </a:r>
            <a:endParaRPr lang="el-GR" dirty="0"/>
          </a:p>
        </p:txBody>
      </p:sp>
      <p:pic>
        <p:nvPicPr>
          <p:cNvPr id="7" name="Picture 6"/>
          <p:cNvPicPr/>
          <p:nvPr/>
        </p:nvPicPr>
        <p:blipFill>
          <a:blip r:embed="rId2"/>
          <a:stretch>
            <a:fillRect/>
          </a:stretch>
        </p:blipFill>
        <p:spPr>
          <a:xfrm>
            <a:off x="102232" y="2508907"/>
            <a:ext cx="3692911" cy="2377419"/>
          </a:xfrm>
          <a:prstGeom prst="rect">
            <a:avLst/>
          </a:prstGeom>
        </p:spPr>
      </p:pic>
      <p:sp>
        <p:nvSpPr>
          <p:cNvPr id="8" name="Rectangle 7"/>
          <p:cNvSpPr/>
          <p:nvPr/>
        </p:nvSpPr>
        <p:spPr>
          <a:xfrm>
            <a:off x="4017220" y="5020969"/>
            <a:ext cx="2347809" cy="923330"/>
          </a:xfrm>
          <a:prstGeom prst="rect">
            <a:avLst/>
          </a:prstGeom>
        </p:spPr>
        <p:txBody>
          <a:bodyPr wrap="square">
            <a:spAutoFit/>
          </a:bodyPr>
          <a:lstStyle/>
          <a:p>
            <a:r>
              <a:rPr lang="el-GR" dirty="0" smtClean="0">
                <a:latin typeface="Calibri" panose="020F0502020204030204" pitchFamily="34" charset="0"/>
                <a:ea typeface="Calibri" panose="020F0502020204030204" pitchFamily="34" charset="0"/>
                <a:cs typeface="Times New Roman" panose="02020603050405020304" pitchFamily="18" charset="0"/>
              </a:rPr>
              <a:t>Α</a:t>
            </a:r>
            <a:r>
              <a:rPr lang="en-US" dirty="0" smtClean="0">
                <a:latin typeface="Calibri" panose="020F0502020204030204" pitchFamily="34" charset="0"/>
                <a:ea typeface="Calibri" panose="020F0502020204030204" pitchFamily="34" charset="0"/>
                <a:cs typeface="Times New Roman" panose="02020603050405020304" pitchFamily="18" charset="0"/>
              </a:rPr>
              <a:t>mine </a:t>
            </a:r>
            <a:r>
              <a:rPr lang="en-US" dirty="0">
                <a:latin typeface="Calibri" panose="020F0502020204030204" pitchFamily="34" charset="0"/>
                <a:ea typeface="Calibri" panose="020F0502020204030204" pitchFamily="34" charset="0"/>
                <a:cs typeface="Times New Roman" panose="02020603050405020304" pitchFamily="18" charset="0"/>
              </a:rPr>
              <a:t>bridgeheads and unsymmetrical spacers</a:t>
            </a:r>
            <a:endParaRPr lang="el-GR" dirty="0"/>
          </a:p>
        </p:txBody>
      </p:sp>
      <p:pic>
        <p:nvPicPr>
          <p:cNvPr id="9" name="Picture 8"/>
          <p:cNvPicPr/>
          <p:nvPr/>
        </p:nvPicPr>
        <p:blipFill>
          <a:blip r:embed="rId3"/>
          <a:stretch>
            <a:fillRect/>
          </a:stretch>
        </p:blipFill>
        <p:spPr>
          <a:xfrm>
            <a:off x="3973195" y="2508907"/>
            <a:ext cx="2170430" cy="2268855"/>
          </a:xfrm>
          <a:prstGeom prst="rect">
            <a:avLst/>
          </a:prstGeom>
        </p:spPr>
      </p:pic>
      <p:sp>
        <p:nvSpPr>
          <p:cNvPr id="10" name="Rectangle 9"/>
          <p:cNvSpPr/>
          <p:nvPr/>
        </p:nvSpPr>
        <p:spPr>
          <a:xfrm>
            <a:off x="6233567" y="5106041"/>
            <a:ext cx="2026709" cy="369332"/>
          </a:xfrm>
          <a:prstGeom prst="rect">
            <a:avLst/>
          </a:prstGeom>
        </p:spPr>
        <p:txBody>
          <a:bodyPr wrap="none">
            <a:spAutoFit/>
          </a:bodyPr>
          <a:lstStyle/>
          <a:p>
            <a:r>
              <a:rPr lang="el-GR" dirty="0">
                <a:latin typeface="Calibri" panose="020F0502020204030204" pitchFamily="34" charset="0"/>
                <a:ea typeface="Calibri" panose="020F0502020204030204" pitchFamily="34" charset="0"/>
                <a:cs typeface="Times New Roman" panose="02020603050405020304" pitchFamily="18" charset="0"/>
              </a:rPr>
              <a:t>Ρ</a:t>
            </a:r>
            <a:r>
              <a:rPr lang="en-US" dirty="0" smtClean="0">
                <a:latin typeface="Calibri" panose="020F0502020204030204" pitchFamily="34" charset="0"/>
                <a:ea typeface="Calibri" panose="020F0502020204030204" pitchFamily="34" charset="0"/>
                <a:cs typeface="Times New Roman" panose="02020603050405020304" pitchFamily="18" charset="0"/>
              </a:rPr>
              <a:t>henyl </a:t>
            </a:r>
            <a:r>
              <a:rPr lang="en-US" dirty="0">
                <a:latin typeface="Calibri" panose="020F0502020204030204" pitchFamily="34" charset="0"/>
                <a:ea typeface="Calibri" panose="020F0502020204030204" pitchFamily="34" charset="0"/>
                <a:cs typeface="Times New Roman" panose="02020603050405020304" pitchFamily="18" charset="0"/>
              </a:rPr>
              <a:t>bridgeheads</a:t>
            </a:r>
            <a:endParaRPr lang="el-GR" dirty="0"/>
          </a:p>
        </p:txBody>
      </p:sp>
      <p:pic>
        <p:nvPicPr>
          <p:cNvPr id="11" name="Picture 10"/>
          <p:cNvPicPr/>
          <p:nvPr/>
        </p:nvPicPr>
        <p:blipFill>
          <a:blip r:embed="rId4"/>
          <a:stretch>
            <a:fillRect/>
          </a:stretch>
        </p:blipFill>
        <p:spPr>
          <a:xfrm>
            <a:off x="6365029" y="2508907"/>
            <a:ext cx="1598295" cy="2622550"/>
          </a:xfrm>
          <a:prstGeom prst="rect">
            <a:avLst/>
          </a:prstGeom>
        </p:spPr>
      </p:pic>
      <p:sp>
        <p:nvSpPr>
          <p:cNvPr id="12" name="Rectangle 11"/>
          <p:cNvSpPr/>
          <p:nvPr/>
        </p:nvSpPr>
        <p:spPr>
          <a:xfrm>
            <a:off x="8934915" y="5106041"/>
            <a:ext cx="2075889" cy="369332"/>
          </a:xfrm>
          <a:prstGeom prst="rect">
            <a:avLst/>
          </a:prstGeom>
        </p:spPr>
        <p:txBody>
          <a:bodyPr wrap="non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Carbon </a:t>
            </a:r>
            <a:r>
              <a:rPr lang="en-US" dirty="0">
                <a:latin typeface="Calibri" panose="020F0502020204030204" pitchFamily="34" charset="0"/>
                <a:ea typeface="Calibri" panose="020F0502020204030204" pitchFamily="34" charset="0"/>
                <a:cs typeface="Times New Roman" panose="02020603050405020304" pitchFamily="18" charset="0"/>
              </a:rPr>
              <a:t>bridgeheads</a:t>
            </a:r>
            <a:endParaRPr lang="el-GR" dirty="0"/>
          </a:p>
        </p:txBody>
      </p:sp>
      <p:pic>
        <p:nvPicPr>
          <p:cNvPr id="13" name="Picture 12"/>
          <p:cNvPicPr/>
          <p:nvPr/>
        </p:nvPicPr>
        <p:blipFill rotWithShape="1">
          <a:blip r:embed="rId5"/>
          <a:srcRect l="16931"/>
          <a:stretch/>
        </p:blipFill>
        <p:spPr>
          <a:xfrm>
            <a:off x="8260276" y="2331106"/>
            <a:ext cx="3254057" cy="2624455"/>
          </a:xfrm>
          <a:prstGeom prst="rect">
            <a:avLst/>
          </a:prstGeom>
        </p:spPr>
      </p:pic>
    </p:spTree>
    <p:extLst>
      <p:ext uri="{BB962C8B-B14F-4D97-AF65-F5344CB8AC3E}">
        <p14:creationId xmlns:p14="http://schemas.microsoft.com/office/powerpoint/2010/main" val="123302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smtClean="0"/>
              <a:t>Αναγνώρηση και ένταξη ανιόντων τα οποία </a:t>
            </a:r>
            <a:r>
              <a:rPr lang="el-GR" dirty="0" smtClean="0"/>
              <a:t>βρ</a:t>
            </a:r>
            <a:r>
              <a:rPr lang="el-GR" dirty="0"/>
              <a:t>ί</a:t>
            </a:r>
            <a:r>
              <a:rPr lang="el-GR" dirty="0" smtClean="0"/>
              <a:t>σκονται </a:t>
            </a:r>
            <a:r>
              <a:rPr lang="el-GR" dirty="0" smtClean="0"/>
              <a:t>στο νερό</a:t>
            </a:r>
            <a:endParaRPr lang="el-GR" dirty="0"/>
          </a:p>
        </p:txBody>
      </p:sp>
      <p:sp>
        <p:nvSpPr>
          <p:cNvPr id="5" name="Rectangle 4"/>
          <p:cNvSpPr/>
          <p:nvPr/>
        </p:nvSpPr>
        <p:spPr>
          <a:xfrm>
            <a:off x="429895" y="2414287"/>
            <a:ext cx="4162425" cy="2308324"/>
          </a:xfrm>
          <a:prstGeom prst="rect">
            <a:avLst/>
          </a:prstGeom>
        </p:spPr>
        <p:txBody>
          <a:bodyPr wrap="square">
            <a:spAutoFit/>
          </a:bodyPr>
          <a:lstStyle/>
          <a:p>
            <a:r>
              <a:rPr lang="el-GR" dirty="0"/>
              <a:t>Το νερό είναι το πιο συχνά χρησιμοποιούμενο υγρό λόγω της μεγάλης διαθεσιμότητάς του, είναι το κύριο συστατικό των υγρών σε έμβια όντα, είναι ζωτικής σημασίας για όλες τις γνωστές μορφές ζωής και διαλύει περισσότερες ουσίες σε ποσότητες μεγαλύτερες από οποιοδήποτε άλλο υγρό</a:t>
            </a:r>
          </a:p>
        </p:txBody>
      </p:sp>
      <p:sp>
        <p:nvSpPr>
          <p:cNvPr id="6" name="Rectangle 5"/>
          <p:cNvSpPr/>
          <p:nvPr/>
        </p:nvSpPr>
        <p:spPr>
          <a:xfrm>
            <a:off x="5629911" y="2740696"/>
            <a:ext cx="4989828" cy="369332"/>
          </a:xfrm>
          <a:prstGeom prst="rect">
            <a:avLst/>
          </a:prstGeom>
        </p:spPr>
        <p:txBody>
          <a:bodyPr wrap="non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Anion recognition by dicopper(II) bistren cryptates</a:t>
            </a:r>
            <a:endParaRPr lang="el-GR" dirty="0"/>
          </a:p>
        </p:txBody>
      </p:sp>
      <p:pic>
        <p:nvPicPr>
          <p:cNvPr id="7" name="Picture 6"/>
          <p:cNvPicPr/>
          <p:nvPr/>
        </p:nvPicPr>
        <p:blipFill>
          <a:blip r:embed="rId2"/>
          <a:stretch>
            <a:fillRect/>
          </a:stretch>
        </p:blipFill>
        <p:spPr>
          <a:xfrm>
            <a:off x="6169025" y="3321244"/>
            <a:ext cx="2863850" cy="1089025"/>
          </a:xfrm>
          <a:prstGeom prst="rect">
            <a:avLst/>
          </a:prstGeom>
        </p:spPr>
      </p:pic>
      <p:pic>
        <p:nvPicPr>
          <p:cNvPr id="8" name="Picture 7"/>
          <p:cNvPicPr/>
          <p:nvPr/>
        </p:nvPicPr>
        <p:blipFill>
          <a:blip r:embed="rId3"/>
          <a:stretch>
            <a:fillRect/>
          </a:stretch>
        </p:blipFill>
        <p:spPr>
          <a:xfrm>
            <a:off x="9457689" y="3202421"/>
            <a:ext cx="2324100" cy="1520190"/>
          </a:xfrm>
          <a:prstGeom prst="rect">
            <a:avLst/>
          </a:prstGeom>
        </p:spPr>
      </p:pic>
      <p:sp>
        <p:nvSpPr>
          <p:cNvPr id="9" name="TextBox 8"/>
          <p:cNvSpPr txBox="1"/>
          <p:nvPr/>
        </p:nvSpPr>
        <p:spPr>
          <a:xfrm>
            <a:off x="7375068" y="5352411"/>
            <a:ext cx="2082621" cy="369332"/>
          </a:xfrm>
          <a:prstGeom prst="rect">
            <a:avLst/>
          </a:prstGeom>
          <a:noFill/>
        </p:spPr>
        <p:txBody>
          <a:bodyPr wrap="none" rtlCol="0">
            <a:spAutoFit/>
          </a:bodyPr>
          <a:lstStyle/>
          <a:p>
            <a:r>
              <a:rPr lang="en-US" dirty="0" smtClean="0"/>
              <a:t>OH</a:t>
            </a:r>
            <a:r>
              <a:rPr lang="en-US" baseline="30000" dirty="0" smtClean="0"/>
              <a:t>-</a:t>
            </a:r>
            <a:r>
              <a:rPr lang="en-US" dirty="0" smtClean="0"/>
              <a:t> , N</a:t>
            </a:r>
            <a:r>
              <a:rPr lang="en-US" baseline="-25000" dirty="0" smtClean="0"/>
              <a:t>3</a:t>
            </a:r>
            <a:r>
              <a:rPr lang="en-US" baseline="30000" dirty="0" smtClean="0"/>
              <a:t>-</a:t>
            </a:r>
            <a:r>
              <a:rPr lang="en-US" dirty="0" smtClean="0"/>
              <a:t> </a:t>
            </a:r>
            <a:r>
              <a:rPr lang="en-US" baseline="30000" dirty="0" smtClean="0"/>
              <a:t>,</a:t>
            </a:r>
            <a:r>
              <a:rPr lang="en-US" dirty="0" smtClean="0"/>
              <a:t> SO</a:t>
            </a:r>
            <a:r>
              <a:rPr lang="en-US" baseline="-25000" dirty="0" smtClean="0"/>
              <a:t>4</a:t>
            </a:r>
            <a:r>
              <a:rPr lang="el-GR" baseline="30000" dirty="0" smtClean="0"/>
              <a:t>-</a:t>
            </a:r>
            <a:r>
              <a:rPr lang="el-GR" dirty="0" smtClean="0"/>
              <a:t> , ΝΟ</a:t>
            </a:r>
            <a:r>
              <a:rPr lang="el-GR" baseline="-25000" dirty="0" smtClean="0"/>
              <a:t>3</a:t>
            </a:r>
            <a:r>
              <a:rPr lang="el-GR" baseline="30000" dirty="0" smtClean="0"/>
              <a:t>-</a:t>
            </a:r>
            <a:endParaRPr lang="el-GR" dirty="0"/>
          </a:p>
        </p:txBody>
      </p:sp>
    </p:spTree>
    <p:extLst>
      <p:ext uri="{BB962C8B-B14F-4D97-AF65-F5344CB8AC3E}">
        <p14:creationId xmlns:p14="http://schemas.microsoft.com/office/powerpoint/2010/main" val="1074278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39225" cy="1325563"/>
          </a:xfrm>
        </p:spPr>
        <p:txBody>
          <a:bodyPr/>
          <a:lstStyle/>
          <a:p>
            <a:r>
              <a:rPr lang="en-US" dirty="0"/>
              <a:t>Cryptand-based host for organic guests</a:t>
            </a:r>
            <a:endParaRPr lang="el-GR" dirty="0"/>
          </a:p>
        </p:txBody>
      </p:sp>
      <p:sp>
        <p:nvSpPr>
          <p:cNvPr id="4" name="TextBox 3"/>
          <p:cNvSpPr txBox="1"/>
          <p:nvPr/>
        </p:nvSpPr>
        <p:spPr>
          <a:xfrm>
            <a:off x="4219575" y="3558103"/>
            <a:ext cx="5006563" cy="369332"/>
          </a:xfrm>
          <a:prstGeom prst="rect">
            <a:avLst/>
          </a:prstGeom>
          <a:noFill/>
        </p:spPr>
        <p:txBody>
          <a:bodyPr wrap="none" rtlCol="0">
            <a:spAutoFit/>
          </a:bodyPr>
          <a:lstStyle/>
          <a:p>
            <a:r>
              <a:rPr lang="el-GR" dirty="0" smtClean="0"/>
              <a:t>Μια ιδιότητα των </a:t>
            </a:r>
            <a:r>
              <a:rPr lang="en-US" dirty="0" smtClean="0"/>
              <a:t>Cryptands </a:t>
            </a:r>
            <a:r>
              <a:rPr lang="el-GR" dirty="0" smtClean="0"/>
              <a:t>είναι η αυτοοργάνωση</a:t>
            </a:r>
            <a:endParaRPr lang="el-GR" dirty="0"/>
          </a:p>
        </p:txBody>
      </p:sp>
      <p:sp>
        <p:nvSpPr>
          <p:cNvPr id="5" name="TextBox 4"/>
          <p:cNvSpPr txBox="1"/>
          <p:nvPr/>
        </p:nvSpPr>
        <p:spPr>
          <a:xfrm>
            <a:off x="381000" y="1704816"/>
            <a:ext cx="5181600" cy="1477328"/>
          </a:xfrm>
          <a:prstGeom prst="rect">
            <a:avLst/>
          </a:prstGeom>
          <a:noFill/>
        </p:spPr>
        <p:txBody>
          <a:bodyPr wrap="square" rtlCol="0">
            <a:spAutoFit/>
          </a:bodyPr>
          <a:lstStyle/>
          <a:p>
            <a:r>
              <a:rPr lang="el-GR" dirty="0" smtClean="0"/>
              <a:t>Ο </a:t>
            </a:r>
            <a:r>
              <a:rPr lang="en-US" dirty="0" smtClean="0"/>
              <a:t>Gibson </a:t>
            </a:r>
            <a:r>
              <a:rPr lang="el-GR" dirty="0" smtClean="0"/>
              <a:t>το 1997 εμπνεύστηκε να συνθέσει το πρώτο μακρόκυκλικό σύστημα που θα λειτουργούσε ως </a:t>
            </a:r>
            <a:r>
              <a:rPr lang="en-US" dirty="0" smtClean="0"/>
              <a:t>“host”</a:t>
            </a:r>
          </a:p>
          <a:p>
            <a:r>
              <a:rPr lang="el-GR" dirty="0" smtClean="0"/>
              <a:t>Από τότε έχουν συνθεθεί δίαφορα τέτοια μόρια που μπορούν να φιλοξενίσουν οργανικά μόρια</a:t>
            </a:r>
            <a:endParaRPr lang="el-GR" dirty="0"/>
          </a:p>
        </p:txBody>
      </p:sp>
      <p:pic>
        <p:nvPicPr>
          <p:cNvPr id="6" name="Picture 5"/>
          <p:cNvPicPr/>
          <p:nvPr/>
        </p:nvPicPr>
        <p:blipFill>
          <a:blip r:embed="rId2"/>
          <a:stretch>
            <a:fillRect/>
          </a:stretch>
        </p:blipFill>
        <p:spPr>
          <a:xfrm>
            <a:off x="698499" y="4303395"/>
            <a:ext cx="3858729" cy="2468880"/>
          </a:xfrm>
          <a:prstGeom prst="rect">
            <a:avLst/>
          </a:prstGeom>
        </p:spPr>
      </p:pic>
      <p:pic>
        <p:nvPicPr>
          <p:cNvPr id="7" name="Picture 6"/>
          <p:cNvPicPr/>
          <p:nvPr/>
        </p:nvPicPr>
        <p:blipFill>
          <a:blip r:embed="rId3"/>
          <a:stretch>
            <a:fillRect/>
          </a:stretch>
        </p:blipFill>
        <p:spPr>
          <a:xfrm>
            <a:off x="5848350" y="4303395"/>
            <a:ext cx="4568494" cy="2554605"/>
          </a:xfrm>
          <a:prstGeom prst="rect">
            <a:avLst/>
          </a:prstGeom>
        </p:spPr>
      </p:pic>
    </p:spTree>
    <p:extLst>
      <p:ext uri="{BB962C8B-B14F-4D97-AF65-F5344CB8AC3E}">
        <p14:creationId xmlns:p14="http://schemas.microsoft.com/office/powerpoint/2010/main" val="1592735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0515600" cy="1325563"/>
          </a:xfrm>
        </p:spPr>
        <p:txBody>
          <a:bodyPr/>
          <a:lstStyle/>
          <a:p>
            <a:r>
              <a:rPr lang="en-US" dirty="0"/>
              <a:t>Cryptand-based host for organic guests</a:t>
            </a:r>
            <a:endParaRPr lang="el-GR" dirty="0"/>
          </a:p>
        </p:txBody>
      </p:sp>
      <p:sp>
        <p:nvSpPr>
          <p:cNvPr id="5" name="TextBox 4"/>
          <p:cNvSpPr txBox="1"/>
          <p:nvPr/>
        </p:nvSpPr>
        <p:spPr>
          <a:xfrm>
            <a:off x="952500" y="1325563"/>
            <a:ext cx="1525739" cy="523220"/>
          </a:xfrm>
          <a:prstGeom prst="rect">
            <a:avLst/>
          </a:prstGeom>
          <a:noFill/>
        </p:spPr>
        <p:txBody>
          <a:bodyPr wrap="none" rtlCol="0">
            <a:spAutoFit/>
          </a:bodyPr>
          <a:lstStyle/>
          <a:p>
            <a:r>
              <a:rPr lang="el-GR" sz="2800" dirty="0" smtClean="0"/>
              <a:t>Ιδιότητες</a:t>
            </a:r>
            <a:endParaRPr lang="el-GR" dirty="0"/>
          </a:p>
        </p:txBody>
      </p:sp>
      <p:sp>
        <p:nvSpPr>
          <p:cNvPr id="6" name="TextBox 5"/>
          <p:cNvSpPr txBox="1"/>
          <p:nvPr/>
        </p:nvSpPr>
        <p:spPr>
          <a:xfrm>
            <a:off x="609600" y="2124075"/>
            <a:ext cx="2185791" cy="369332"/>
          </a:xfrm>
          <a:prstGeom prst="rect">
            <a:avLst/>
          </a:prstGeom>
          <a:noFill/>
        </p:spPr>
        <p:txBody>
          <a:bodyPr wrap="none" rtlCol="0">
            <a:spAutoFit/>
          </a:bodyPr>
          <a:lstStyle/>
          <a:p>
            <a:r>
              <a:rPr lang="el-GR" dirty="0" smtClean="0"/>
              <a:t>1. Ανταλλαγή μορίων</a:t>
            </a:r>
            <a:endParaRPr lang="el-GR" dirty="0"/>
          </a:p>
        </p:txBody>
      </p:sp>
      <p:pic>
        <p:nvPicPr>
          <p:cNvPr id="7" name="Picture 6"/>
          <p:cNvPicPr/>
          <p:nvPr/>
        </p:nvPicPr>
        <p:blipFill rotWithShape="1">
          <a:blip r:embed="rId2"/>
          <a:srcRect l="5122" t="3415" r="2681" b="76734"/>
          <a:stretch/>
        </p:blipFill>
        <p:spPr>
          <a:xfrm>
            <a:off x="1323876" y="3360797"/>
            <a:ext cx="4505325" cy="1414463"/>
          </a:xfrm>
          <a:prstGeom prst="rect">
            <a:avLst/>
          </a:prstGeom>
        </p:spPr>
      </p:pic>
      <p:pic>
        <p:nvPicPr>
          <p:cNvPr id="8" name="Picture 7"/>
          <p:cNvPicPr/>
          <p:nvPr/>
        </p:nvPicPr>
        <p:blipFill rotWithShape="1">
          <a:blip r:embed="rId2"/>
          <a:srcRect l="4407" t="72526"/>
          <a:stretch/>
        </p:blipFill>
        <p:spPr>
          <a:xfrm>
            <a:off x="1323876" y="4851460"/>
            <a:ext cx="4067371" cy="1704590"/>
          </a:xfrm>
          <a:prstGeom prst="rect">
            <a:avLst/>
          </a:prstGeom>
        </p:spPr>
      </p:pic>
      <p:sp>
        <p:nvSpPr>
          <p:cNvPr id="9" name="TextBox 8"/>
          <p:cNvSpPr txBox="1"/>
          <p:nvPr/>
        </p:nvSpPr>
        <p:spPr>
          <a:xfrm>
            <a:off x="3066911" y="2768699"/>
            <a:ext cx="1019253" cy="369332"/>
          </a:xfrm>
          <a:prstGeom prst="rect">
            <a:avLst/>
          </a:prstGeom>
          <a:noFill/>
        </p:spPr>
        <p:txBody>
          <a:bodyPr wrap="none" rtlCol="0">
            <a:spAutoFit/>
          </a:bodyPr>
          <a:lstStyle/>
          <a:p>
            <a:r>
              <a:rPr lang="el-GR" dirty="0" smtClean="0"/>
              <a:t>Λόγω </a:t>
            </a:r>
            <a:r>
              <a:rPr lang="en-US" dirty="0" smtClean="0"/>
              <a:t>pH</a:t>
            </a:r>
            <a:endParaRPr lang="el-GR" dirty="0"/>
          </a:p>
        </p:txBody>
      </p:sp>
      <p:pic>
        <p:nvPicPr>
          <p:cNvPr id="10" name="Picture 9"/>
          <p:cNvPicPr/>
          <p:nvPr/>
        </p:nvPicPr>
        <p:blipFill rotWithShape="1">
          <a:blip r:embed="rId3"/>
          <a:srcRect b="50473"/>
          <a:stretch/>
        </p:blipFill>
        <p:spPr>
          <a:xfrm>
            <a:off x="6531464" y="4851460"/>
            <a:ext cx="3984136" cy="1577975"/>
          </a:xfrm>
          <a:prstGeom prst="rect">
            <a:avLst/>
          </a:prstGeom>
        </p:spPr>
      </p:pic>
      <p:pic>
        <p:nvPicPr>
          <p:cNvPr id="11" name="Picture 10"/>
          <p:cNvPicPr/>
          <p:nvPr/>
        </p:nvPicPr>
        <p:blipFill rotWithShape="1">
          <a:blip r:embed="rId4"/>
          <a:srcRect l="4311" t="6598" r="11894" b="2709"/>
          <a:stretch/>
        </p:blipFill>
        <p:spPr>
          <a:xfrm>
            <a:off x="6419850" y="3203635"/>
            <a:ext cx="4419600" cy="1571625"/>
          </a:xfrm>
          <a:prstGeom prst="rect">
            <a:avLst/>
          </a:prstGeom>
        </p:spPr>
      </p:pic>
      <p:sp>
        <p:nvSpPr>
          <p:cNvPr id="12" name="TextBox 11"/>
          <p:cNvSpPr txBox="1"/>
          <p:nvPr/>
        </p:nvSpPr>
        <p:spPr>
          <a:xfrm>
            <a:off x="7372350" y="2571750"/>
            <a:ext cx="2004395" cy="369332"/>
          </a:xfrm>
          <a:prstGeom prst="rect">
            <a:avLst/>
          </a:prstGeom>
          <a:noFill/>
        </p:spPr>
        <p:txBody>
          <a:bodyPr wrap="none" rtlCol="0">
            <a:spAutoFit/>
          </a:bodyPr>
          <a:lstStyle/>
          <a:p>
            <a:r>
              <a:rPr lang="el-GR" dirty="0" smtClean="0"/>
              <a:t>Λόγω ακτινοβολίας</a:t>
            </a:r>
            <a:endParaRPr lang="el-GR" dirty="0"/>
          </a:p>
        </p:txBody>
      </p:sp>
    </p:spTree>
    <p:extLst>
      <p:ext uri="{BB962C8B-B14F-4D97-AF65-F5344CB8AC3E}">
        <p14:creationId xmlns:p14="http://schemas.microsoft.com/office/powerpoint/2010/main" val="2566534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0515600" cy="1325563"/>
          </a:xfrm>
        </p:spPr>
        <p:txBody>
          <a:bodyPr/>
          <a:lstStyle/>
          <a:p>
            <a:r>
              <a:rPr lang="en-US" dirty="0"/>
              <a:t>Cryptand-based host for organic guests</a:t>
            </a:r>
            <a:endParaRPr lang="el-GR" dirty="0"/>
          </a:p>
        </p:txBody>
      </p:sp>
      <p:sp>
        <p:nvSpPr>
          <p:cNvPr id="5" name="TextBox 4"/>
          <p:cNvSpPr txBox="1"/>
          <p:nvPr/>
        </p:nvSpPr>
        <p:spPr>
          <a:xfrm>
            <a:off x="952500" y="1325563"/>
            <a:ext cx="1525739" cy="523220"/>
          </a:xfrm>
          <a:prstGeom prst="rect">
            <a:avLst/>
          </a:prstGeom>
          <a:noFill/>
        </p:spPr>
        <p:txBody>
          <a:bodyPr wrap="none" rtlCol="0">
            <a:spAutoFit/>
          </a:bodyPr>
          <a:lstStyle/>
          <a:p>
            <a:r>
              <a:rPr lang="el-GR" sz="2800" dirty="0" smtClean="0"/>
              <a:t>Ιδιότητες</a:t>
            </a:r>
            <a:endParaRPr lang="el-GR" dirty="0"/>
          </a:p>
        </p:txBody>
      </p:sp>
      <p:sp>
        <p:nvSpPr>
          <p:cNvPr id="6" name="TextBox 5"/>
          <p:cNvSpPr txBox="1"/>
          <p:nvPr/>
        </p:nvSpPr>
        <p:spPr>
          <a:xfrm>
            <a:off x="609600" y="2124075"/>
            <a:ext cx="2804870" cy="369332"/>
          </a:xfrm>
          <a:prstGeom prst="rect">
            <a:avLst/>
          </a:prstGeom>
          <a:noFill/>
        </p:spPr>
        <p:txBody>
          <a:bodyPr wrap="none" rtlCol="0">
            <a:spAutoFit/>
          </a:bodyPr>
          <a:lstStyle/>
          <a:p>
            <a:r>
              <a:rPr lang="el-GR" dirty="0" smtClean="0"/>
              <a:t>2. </a:t>
            </a:r>
            <a:r>
              <a:rPr lang="en-US" dirty="0"/>
              <a:t>Supramolecular polymers</a:t>
            </a:r>
            <a:endParaRPr lang="el-GR" dirty="0"/>
          </a:p>
        </p:txBody>
      </p:sp>
      <p:sp>
        <p:nvSpPr>
          <p:cNvPr id="7" name="TextBox 6"/>
          <p:cNvSpPr txBox="1"/>
          <p:nvPr/>
        </p:nvSpPr>
        <p:spPr>
          <a:xfrm>
            <a:off x="676275" y="2981325"/>
            <a:ext cx="5438775" cy="1477328"/>
          </a:xfrm>
          <a:prstGeom prst="rect">
            <a:avLst/>
          </a:prstGeom>
          <a:noFill/>
        </p:spPr>
        <p:txBody>
          <a:bodyPr wrap="square" rtlCol="0">
            <a:spAutoFit/>
          </a:bodyPr>
          <a:lstStyle/>
          <a:p>
            <a:r>
              <a:rPr lang="en-US" dirty="0" smtClean="0"/>
              <a:t>Cryptand </a:t>
            </a:r>
            <a:r>
              <a:rPr lang="en-US" dirty="0" smtClean="0"/>
              <a:t>containing covalent linkage and </a:t>
            </a:r>
            <a:r>
              <a:rPr lang="en-US" dirty="0" smtClean="0"/>
              <a:t>a</a:t>
            </a:r>
            <a:r>
              <a:rPr lang="el-GR" dirty="0" smtClean="0"/>
              <a:t> </a:t>
            </a:r>
            <a:r>
              <a:rPr lang="en-US" dirty="0" err="1" smtClean="0"/>
              <a:t>cryptand</a:t>
            </a:r>
            <a:r>
              <a:rPr lang="en-US" dirty="0" smtClean="0"/>
              <a:t> </a:t>
            </a:r>
            <a:r>
              <a:rPr lang="en-US" dirty="0" smtClean="0"/>
              <a:t>metal-complex linkage</a:t>
            </a:r>
          </a:p>
          <a:p>
            <a:endParaRPr lang="en-US" dirty="0"/>
          </a:p>
          <a:p>
            <a:r>
              <a:rPr lang="el-GR" dirty="0" smtClean="0"/>
              <a:t>Με αυτο οργάνωση και ακτινοβόληση μπορεί να συντεθεί ένα Υπερμοριακό πολυμερές</a:t>
            </a:r>
            <a:endParaRPr lang="el-GR" dirty="0"/>
          </a:p>
        </p:txBody>
      </p:sp>
      <p:pic>
        <p:nvPicPr>
          <p:cNvPr id="8" name="Picture 7"/>
          <p:cNvPicPr/>
          <p:nvPr/>
        </p:nvPicPr>
        <p:blipFill>
          <a:blip r:embed="rId2"/>
          <a:stretch>
            <a:fillRect/>
          </a:stretch>
        </p:blipFill>
        <p:spPr>
          <a:xfrm>
            <a:off x="6496367" y="3209330"/>
            <a:ext cx="5635157" cy="3096220"/>
          </a:xfrm>
          <a:prstGeom prst="rect">
            <a:avLst/>
          </a:prstGeom>
        </p:spPr>
      </p:pic>
    </p:spTree>
    <p:extLst>
      <p:ext uri="{BB962C8B-B14F-4D97-AF65-F5344CB8AC3E}">
        <p14:creationId xmlns:p14="http://schemas.microsoft.com/office/powerpoint/2010/main" val="4250496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r>
              <a:rPr lang="el-GR" dirty="0" smtClean="0"/>
              <a:t>...</a:t>
            </a:r>
            <a:endParaRPr lang="el-GR" dirty="0"/>
          </a:p>
        </p:txBody>
      </p:sp>
      <p:sp>
        <p:nvSpPr>
          <p:cNvPr id="3" name="Content Placeholder 2"/>
          <p:cNvSpPr>
            <a:spLocks noGrp="1"/>
          </p:cNvSpPr>
          <p:nvPr>
            <p:ph idx="1"/>
          </p:nvPr>
        </p:nvSpPr>
        <p:spPr/>
        <p:txBody>
          <a:bodyPr>
            <a:normAutofit/>
          </a:bodyPr>
          <a:lstStyle/>
          <a:p>
            <a:r>
              <a:rPr lang="en-US" sz="1800" dirty="0"/>
              <a:t>K.E. </a:t>
            </a:r>
            <a:r>
              <a:rPr lang="en-US" sz="1800" dirty="0" err="1"/>
              <a:t>Krakowiak</a:t>
            </a:r>
            <a:r>
              <a:rPr lang="en-US" sz="1800" dirty="0"/>
              <a:t> and J.S . </a:t>
            </a:r>
            <a:r>
              <a:rPr lang="en-US" sz="1800" dirty="0" err="1"/>
              <a:t>Bradsaw</a:t>
            </a:r>
            <a:r>
              <a:rPr lang="en-US" sz="1800" dirty="0"/>
              <a:t>, Syntheses of the Cryptands. A Short Review,</a:t>
            </a:r>
            <a:r>
              <a:rPr lang="en-US" sz="1800" i="1" dirty="0"/>
              <a:t> Israel Journal of Chemistry</a:t>
            </a:r>
            <a:r>
              <a:rPr lang="en-US" sz="1800" dirty="0"/>
              <a:t> </a:t>
            </a:r>
            <a:r>
              <a:rPr lang="en-US" sz="1800" b="1" dirty="0"/>
              <a:t>1992</a:t>
            </a:r>
            <a:r>
              <a:rPr lang="en-US" sz="1800" dirty="0"/>
              <a:t>,32,3-13</a:t>
            </a:r>
            <a:endParaRPr lang="el-GR" sz="1800" dirty="0"/>
          </a:p>
          <a:p>
            <a:r>
              <a:rPr lang="en-US" sz="1800" dirty="0" err="1"/>
              <a:t>S.O.Kang</a:t>
            </a:r>
            <a:r>
              <a:rPr lang="en-US" sz="1800" dirty="0"/>
              <a:t>, J.M. </a:t>
            </a:r>
            <a:r>
              <a:rPr lang="en-US" sz="1800" dirty="0" err="1"/>
              <a:t>Llinares</a:t>
            </a:r>
            <a:r>
              <a:rPr lang="en-US" sz="1800" dirty="0"/>
              <a:t>, V.W. </a:t>
            </a:r>
            <a:r>
              <a:rPr lang="en-US" sz="1800" dirty="0" err="1"/>
              <a:t>Dayc</a:t>
            </a:r>
            <a:r>
              <a:rPr lang="en-US" sz="1800" dirty="0"/>
              <a:t> and </a:t>
            </a:r>
            <a:r>
              <a:rPr lang="en-US" sz="1800" dirty="0" err="1"/>
              <a:t>K.Bowman</a:t>
            </a:r>
            <a:r>
              <a:rPr lang="en-US" sz="1800" dirty="0"/>
              <a:t>-James, Cryptand-like anion receptors, </a:t>
            </a:r>
            <a:r>
              <a:rPr lang="en-US" sz="1800" i="1" dirty="0"/>
              <a:t>Chem. Soc. Rev.,</a:t>
            </a:r>
            <a:r>
              <a:rPr lang="en-US" sz="1800" dirty="0"/>
              <a:t> </a:t>
            </a:r>
            <a:r>
              <a:rPr lang="en-US" sz="1800" b="1" dirty="0"/>
              <a:t>2010</a:t>
            </a:r>
            <a:r>
              <a:rPr lang="en-US" sz="1800" dirty="0"/>
              <a:t>, 39, 3980–4003</a:t>
            </a:r>
            <a:endParaRPr lang="el-GR" sz="1800" dirty="0"/>
          </a:p>
          <a:p>
            <a:r>
              <a:rPr lang="en-US" sz="1800" dirty="0" err="1"/>
              <a:t>G.Alibrandi</a:t>
            </a:r>
            <a:r>
              <a:rPr lang="en-US" sz="1800" dirty="0"/>
              <a:t>, </a:t>
            </a:r>
            <a:r>
              <a:rPr lang="en-US" sz="1800" dirty="0" err="1"/>
              <a:t>V.Amendola</a:t>
            </a:r>
            <a:r>
              <a:rPr lang="en-US" sz="1800" dirty="0"/>
              <a:t>, </a:t>
            </a:r>
            <a:r>
              <a:rPr lang="en-US" sz="1800" dirty="0" err="1"/>
              <a:t>G.Bergamaschi</a:t>
            </a:r>
            <a:r>
              <a:rPr lang="en-US" sz="1800" dirty="0"/>
              <a:t>, </a:t>
            </a:r>
            <a:r>
              <a:rPr lang="en-US" sz="1800" dirty="0" err="1"/>
              <a:t>L.Fabbrizzi</a:t>
            </a:r>
            <a:r>
              <a:rPr lang="en-US" sz="1800" dirty="0"/>
              <a:t>, </a:t>
            </a:r>
            <a:r>
              <a:rPr lang="en-US" sz="1800" dirty="0" err="1"/>
              <a:t>M.Licchelli</a:t>
            </a:r>
            <a:r>
              <a:rPr lang="en-US" sz="1800" dirty="0"/>
              <a:t>, </a:t>
            </a:r>
            <a:r>
              <a:rPr lang="en-US" sz="1800" dirty="0" err="1"/>
              <a:t>Bistren</a:t>
            </a:r>
            <a:r>
              <a:rPr lang="en-US" sz="1800" dirty="0"/>
              <a:t> </a:t>
            </a:r>
            <a:r>
              <a:rPr lang="en-US" sz="1800" dirty="0" err="1"/>
              <a:t>cryptands</a:t>
            </a:r>
            <a:r>
              <a:rPr lang="en-US" sz="1800" dirty="0"/>
              <a:t> and </a:t>
            </a:r>
            <a:r>
              <a:rPr lang="en-US" sz="1800" dirty="0" err="1"/>
              <a:t>cryptates</a:t>
            </a:r>
            <a:r>
              <a:rPr lang="en-US" sz="1800" dirty="0"/>
              <a:t>: versatile receptors for anion inclusion and recognition in </a:t>
            </a:r>
            <a:r>
              <a:rPr lang="en-US" sz="1800" dirty="0" err="1"/>
              <a:t>water,</a:t>
            </a:r>
            <a:r>
              <a:rPr lang="en-US" sz="1800" i="1" dirty="0" err="1"/>
              <a:t>Org</a:t>
            </a:r>
            <a:r>
              <a:rPr lang="en-US" sz="1800" i="1" dirty="0"/>
              <a:t>. </a:t>
            </a:r>
            <a:r>
              <a:rPr lang="en-US" sz="1800" i="1" dirty="0" err="1"/>
              <a:t>Biomol</a:t>
            </a:r>
            <a:r>
              <a:rPr lang="en-US" sz="1800" i="1" dirty="0"/>
              <a:t>. </a:t>
            </a:r>
            <a:r>
              <a:rPr lang="en-US" sz="1800" i="1" dirty="0" err="1"/>
              <a:t>Chem</a:t>
            </a:r>
            <a:r>
              <a:rPr lang="el-GR" sz="1800" i="1" dirty="0"/>
              <a:t>,</a:t>
            </a:r>
            <a:r>
              <a:rPr lang="el-GR" sz="1800" dirty="0"/>
              <a:t> </a:t>
            </a:r>
            <a:r>
              <a:rPr lang="el-GR" sz="1800" b="1" dirty="0"/>
              <a:t>2015</a:t>
            </a:r>
            <a:r>
              <a:rPr lang="el-GR" sz="1800" dirty="0"/>
              <a:t>,</a:t>
            </a:r>
            <a:r>
              <a:rPr lang="el-GR" sz="1800" b="1" dirty="0"/>
              <a:t>13</a:t>
            </a:r>
            <a:r>
              <a:rPr lang="el-GR" sz="1800" dirty="0"/>
              <a:t>, </a:t>
            </a:r>
            <a:r>
              <a:rPr lang="el-GR" sz="1800" dirty="0" smtClean="0"/>
              <a:t>3510-3524</a:t>
            </a:r>
            <a:endParaRPr lang="el-GR" sz="1800" dirty="0"/>
          </a:p>
          <a:p>
            <a:r>
              <a:rPr lang="en-US" sz="1800" dirty="0" err="1"/>
              <a:t>Y.Han</a:t>
            </a:r>
            <a:r>
              <a:rPr lang="en-US" sz="1800" dirty="0"/>
              <a:t>, </a:t>
            </a:r>
            <a:r>
              <a:rPr lang="en-US" sz="1800" dirty="0" err="1"/>
              <a:t>Y.Jiang</a:t>
            </a:r>
            <a:r>
              <a:rPr lang="en-US" sz="1800" dirty="0"/>
              <a:t>, </a:t>
            </a:r>
            <a:r>
              <a:rPr lang="en-US" sz="1800" dirty="0" err="1"/>
              <a:t>Ch.Chen</a:t>
            </a:r>
            <a:r>
              <a:rPr lang="en-US" sz="1800" dirty="0"/>
              <a:t>, Cryptand-based hosts for organic guests, </a:t>
            </a:r>
            <a:r>
              <a:rPr lang="en-US" sz="1800" i="1" dirty="0"/>
              <a:t>Tetrahedron,</a:t>
            </a:r>
            <a:r>
              <a:rPr lang="en-US" sz="1800" dirty="0"/>
              <a:t> </a:t>
            </a:r>
            <a:r>
              <a:rPr lang="en-US" sz="1800" b="1" dirty="0"/>
              <a:t>2015</a:t>
            </a:r>
            <a:r>
              <a:rPr lang="en-US" sz="1800" dirty="0"/>
              <a:t>, </a:t>
            </a:r>
            <a:r>
              <a:rPr lang="en-US" sz="1800" dirty="0" smtClean="0"/>
              <a:t>71,503-522</a:t>
            </a:r>
          </a:p>
          <a:p>
            <a:r>
              <a:rPr lang="en-US" sz="1800" dirty="0"/>
              <a:t>http://www.nobelprize.org/</a:t>
            </a:r>
            <a:endParaRPr lang="el-GR" sz="1800" dirty="0"/>
          </a:p>
          <a:p>
            <a:endParaRPr lang="el-GR" dirty="0"/>
          </a:p>
        </p:txBody>
      </p:sp>
    </p:spTree>
    <p:extLst>
      <p:ext uri="{BB962C8B-B14F-4D97-AF65-F5344CB8AC3E}">
        <p14:creationId xmlns:p14="http://schemas.microsoft.com/office/powerpoint/2010/main" val="1740544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8104" y="4653136"/>
            <a:ext cx="3168352" cy="646331"/>
          </a:xfrm>
          <a:prstGeom prst="rect">
            <a:avLst/>
          </a:prstGeom>
          <a:noFill/>
        </p:spPr>
        <p:txBody>
          <a:bodyPr wrap="square" rtlCol="0">
            <a:spAutoFit/>
          </a:bodyPr>
          <a:lstStyle/>
          <a:p>
            <a:r>
              <a:rPr lang="el-GR" sz="3600" dirty="0" smtClean="0">
                <a:solidFill>
                  <a:schemeClr val="tx2">
                    <a:lumMod val="75000"/>
                  </a:schemeClr>
                </a:solidFill>
              </a:rPr>
              <a:t>ΕΥΧΑΡΙΣΤΩ !!!</a:t>
            </a:r>
            <a:endParaRPr lang="el-GR" sz="3600" dirty="0">
              <a:solidFill>
                <a:schemeClr val="tx2">
                  <a:lumMod val="75000"/>
                </a:schemeClr>
              </a:solidFill>
            </a:endParaRPr>
          </a:p>
        </p:txBody>
      </p:sp>
      <p:pic>
        <p:nvPicPr>
          <p:cNvPr id="5" name="Picture 4" descr="minionsblog.jpg"/>
          <p:cNvPicPr>
            <a:picLocks noChangeAspect="1"/>
          </p:cNvPicPr>
          <p:nvPr/>
        </p:nvPicPr>
        <p:blipFill>
          <a:blip r:embed="rId2" cstate="print"/>
          <a:stretch>
            <a:fillRect/>
          </a:stretch>
        </p:blipFill>
        <p:spPr>
          <a:xfrm>
            <a:off x="1331640" y="1124744"/>
            <a:ext cx="4450928" cy="3168457"/>
          </a:xfrm>
          <a:prstGeom prst="rect">
            <a:avLst/>
          </a:prstGeom>
        </p:spPr>
      </p:pic>
    </p:spTree>
    <p:extLst>
      <p:ext uri="{BB962C8B-B14F-4D97-AF65-F5344CB8AC3E}">
        <p14:creationId xmlns:p14="http://schemas.microsoft.com/office/powerpoint/2010/main" val="3847018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7975" y="156329"/>
            <a:ext cx="4100886" cy="526271"/>
          </a:xfrm>
        </p:spPr>
        <p:txBody>
          <a:bodyPr>
            <a:normAutofit fontScale="90000"/>
          </a:bodyPr>
          <a:lstStyle/>
          <a:p>
            <a:r>
              <a:rPr lang="el-GR" sz="3600" dirty="0" smtClean="0"/>
              <a:t>Ιστορική αναδρομη...</a:t>
            </a:r>
            <a:endParaRPr lang="el-GR" sz="3600" dirty="0"/>
          </a:p>
        </p:txBody>
      </p:sp>
      <p:pic>
        <p:nvPicPr>
          <p:cNvPr id="1026" name="Picture 2" descr="http://www.nobelprize.org/nobel_prizes/chemistry/laureates/1987/peder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037091"/>
            <a:ext cx="1068029" cy="14965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0556" y="2619144"/>
            <a:ext cx="1885089" cy="830997"/>
          </a:xfrm>
          <a:prstGeom prst="rect">
            <a:avLst/>
          </a:prstGeom>
          <a:noFill/>
        </p:spPr>
        <p:txBody>
          <a:bodyPr wrap="square" rtlCol="0">
            <a:spAutoFit/>
          </a:bodyPr>
          <a:lstStyle/>
          <a:p>
            <a:pPr algn="ctr"/>
            <a:r>
              <a:rPr lang="en-US" sz="1200" b="1" dirty="0"/>
              <a:t>Charles J. </a:t>
            </a:r>
            <a:r>
              <a:rPr lang="en-US" sz="1200" b="1" dirty="0" smtClean="0"/>
              <a:t>Pedersen, </a:t>
            </a:r>
            <a:r>
              <a:rPr lang="en-US" sz="1200" dirty="0"/>
              <a:t>University of California, Los Angeles, USA,</a:t>
            </a:r>
            <a:endParaRPr lang="el-GR" sz="1200" dirty="0"/>
          </a:p>
          <a:p>
            <a:pPr algn="ctr"/>
            <a:r>
              <a:rPr lang="en-US" sz="1200" b="1" dirty="0" smtClean="0"/>
              <a:t>1904 </a:t>
            </a:r>
            <a:r>
              <a:rPr lang="en-US" sz="1200" b="1" dirty="0"/>
              <a:t>– 1989</a:t>
            </a:r>
            <a:endParaRPr lang="el-GR" sz="1200" b="1" dirty="0"/>
          </a:p>
        </p:txBody>
      </p:sp>
      <p:sp>
        <p:nvSpPr>
          <p:cNvPr id="5" name="TextBox 4"/>
          <p:cNvSpPr txBox="1"/>
          <p:nvPr/>
        </p:nvSpPr>
        <p:spPr>
          <a:xfrm>
            <a:off x="1500717" y="1011767"/>
            <a:ext cx="652743" cy="369332"/>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rtlCol="0">
            <a:spAutoFit/>
          </a:bodyPr>
          <a:lstStyle/>
          <a:p>
            <a:r>
              <a:rPr lang="el-GR" dirty="0" smtClean="0"/>
              <a:t>1967</a:t>
            </a:r>
            <a:endParaRPr lang="el-GR" dirty="0"/>
          </a:p>
        </p:txBody>
      </p:sp>
      <p:sp>
        <p:nvSpPr>
          <p:cNvPr id="6" name="Right Arrow 5"/>
          <p:cNvSpPr/>
          <p:nvPr/>
        </p:nvSpPr>
        <p:spPr>
          <a:xfrm>
            <a:off x="2238130" y="1054096"/>
            <a:ext cx="481790" cy="238644"/>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p:cNvSpPr txBox="1"/>
          <p:nvPr/>
        </p:nvSpPr>
        <p:spPr>
          <a:xfrm>
            <a:off x="2973916" y="994834"/>
            <a:ext cx="1434945" cy="369332"/>
          </a:xfrm>
          <a:prstGeom prst="rect">
            <a:avLst/>
          </a:prstGeom>
          <a:noFill/>
        </p:spPr>
        <p:txBody>
          <a:bodyPr wrap="none" rtlCol="0">
            <a:spAutoFit/>
          </a:bodyPr>
          <a:lstStyle/>
          <a:p>
            <a:r>
              <a:rPr lang="en-US" dirty="0" smtClean="0"/>
              <a:t>Crown Ethers</a:t>
            </a:r>
            <a:endParaRPr lang="el-GR" dirty="0"/>
          </a:p>
        </p:txBody>
      </p:sp>
      <p:pic>
        <p:nvPicPr>
          <p:cNvPr id="9" name="Picture 8" descr=" "/>
          <p:cNvPicPr/>
          <p:nvPr/>
        </p:nvPicPr>
        <p:blipFill rotWithShape="1">
          <a:blip r:embed="rId3" cstate="print"/>
          <a:srcRect t="19672" r="69589" b="32096"/>
          <a:stretch/>
        </p:blipFill>
        <p:spPr bwMode="auto">
          <a:xfrm>
            <a:off x="4298497" y="1472658"/>
            <a:ext cx="1536699" cy="1099092"/>
          </a:xfrm>
          <a:prstGeom prst="rect">
            <a:avLst/>
          </a:prstGeom>
          <a:noFill/>
          <a:ln w="9525">
            <a:noFill/>
            <a:miter lim="800000"/>
            <a:headEnd/>
            <a:tailEnd/>
          </a:ln>
        </p:spPr>
      </p:pic>
      <p:pic>
        <p:nvPicPr>
          <p:cNvPr id="1028" name="Picture 4" descr="https://upload.wikimedia.org/wikipedia/commons/9/9f/Various_crown_ethers_%28molecular_diagrams%29.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088" r="49625" b="4000"/>
          <a:stretch/>
        </p:blipFill>
        <p:spPr bwMode="auto">
          <a:xfrm>
            <a:off x="1893764" y="1435591"/>
            <a:ext cx="1146828" cy="108427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3231696" y="1977727"/>
            <a:ext cx="1066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18782" y="1676400"/>
            <a:ext cx="954813" cy="369332"/>
          </a:xfrm>
          <a:prstGeom prst="rect">
            <a:avLst/>
          </a:prstGeom>
          <a:noFill/>
        </p:spPr>
        <p:txBody>
          <a:bodyPr wrap="none" rtlCol="0">
            <a:spAutoFit/>
          </a:bodyPr>
          <a:lstStyle/>
          <a:p>
            <a:r>
              <a:rPr lang="el-GR" dirty="0" smtClean="0"/>
              <a:t>Αλκάλια</a:t>
            </a:r>
            <a:endParaRPr lang="el-GR" dirty="0"/>
          </a:p>
        </p:txBody>
      </p:sp>
      <p:cxnSp>
        <p:nvCxnSpPr>
          <p:cNvPr id="16" name="Straight Arrow Connector 15"/>
          <p:cNvCxnSpPr/>
          <p:nvPr/>
        </p:nvCxnSpPr>
        <p:spPr>
          <a:xfrm>
            <a:off x="7953113" y="3967109"/>
            <a:ext cx="1066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040199" y="3665782"/>
            <a:ext cx="954813" cy="369332"/>
          </a:xfrm>
          <a:prstGeom prst="rect">
            <a:avLst/>
          </a:prstGeom>
          <a:noFill/>
        </p:spPr>
        <p:txBody>
          <a:bodyPr wrap="none" rtlCol="0">
            <a:spAutoFit/>
          </a:bodyPr>
          <a:lstStyle/>
          <a:p>
            <a:r>
              <a:rPr lang="el-GR" dirty="0" smtClean="0"/>
              <a:t>Αλκάλια</a:t>
            </a:r>
            <a:endParaRPr lang="el-GR" dirty="0"/>
          </a:p>
        </p:txBody>
      </p:sp>
      <p:pic>
        <p:nvPicPr>
          <p:cNvPr id="18" name="Picture 17" descr=" "/>
          <p:cNvPicPr/>
          <p:nvPr/>
        </p:nvPicPr>
        <p:blipFill rotWithShape="1">
          <a:blip r:embed="rId3" cstate="print"/>
          <a:srcRect l="34696" t="17541" r="39797" b="32141"/>
          <a:stretch/>
        </p:blipFill>
        <p:spPr bwMode="auto">
          <a:xfrm>
            <a:off x="9106999" y="3395365"/>
            <a:ext cx="1190777" cy="1032417"/>
          </a:xfrm>
          <a:prstGeom prst="rect">
            <a:avLst/>
          </a:prstGeom>
          <a:noFill/>
          <a:ln w="9525">
            <a:noFill/>
            <a:miter lim="800000"/>
            <a:headEnd/>
            <a:tailEnd/>
          </a:ln>
        </p:spPr>
      </p:pic>
      <p:pic>
        <p:nvPicPr>
          <p:cNvPr id="19" name="Picture 18" descr=" "/>
          <p:cNvPicPr/>
          <p:nvPr/>
        </p:nvPicPr>
        <p:blipFill rotWithShape="1">
          <a:blip r:embed="rId3" cstate="print"/>
          <a:srcRect l="-943" t="80025" r="74796" b="5926"/>
          <a:stretch/>
        </p:blipFill>
        <p:spPr bwMode="auto">
          <a:xfrm>
            <a:off x="5758005" y="1933820"/>
            <a:ext cx="1321253" cy="320132"/>
          </a:xfrm>
          <a:prstGeom prst="rect">
            <a:avLst/>
          </a:prstGeom>
          <a:noFill/>
          <a:ln w="9525">
            <a:noFill/>
            <a:miter lim="800000"/>
            <a:headEnd/>
            <a:tailEnd/>
          </a:ln>
        </p:spPr>
      </p:pic>
      <p:pic>
        <p:nvPicPr>
          <p:cNvPr id="20" name="Picture 19" descr=" "/>
          <p:cNvPicPr/>
          <p:nvPr/>
        </p:nvPicPr>
        <p:blipFill rotWithShape="1">
          <a:blip r:embed="rId3" cstate="print"/>
          <a:srcRect l="34696" t="79001" r="39797"/>
          <a:stretch/>
        </p:blipFill>
        <p:spPr bwMode="auto">
          <a:xfrm>
            <a:off x="10365122" y="3696145"/>
            <a:ext cx="1190777" cy="430855"/>
          </a:xfrm>
          <a:prstGeom prst="rect">
            <a:avLst/>
          </a:prstGeom>
          <a:noFill/>
          <a:ln w="9525">
            <a:noFill/>
            <a:miter lim="800000"/>
            <a:headEnd/>
            <a:tailEnd/>
          </a:ln>
        </p:spPr>
      </p:pic>
      <p:sp>
        <p:nvSpPr>
          <p:cNvPr id="22" name="Right Arrow 21"/>
          <p:cNvSpPr/>
          <p:nvPr/>
        </p:nvSpPr>
        <p:spPr>
          <a:xfrm>
            <a:off x="6571627" y="2910144"/>
            <a:ext cx="481790" cy="238644"/>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TextBox 22"/>
          <p:cNvSpPr txBox="1"/>
          <p:nvPr/>
        </p:nvSpPr>
        <p:spPr>
          <a:xfrm>
            <a:off x="7183219" y="2844800"/>
            <a:ext cx="1132554" cy="369332"/>
          </a:xfrm>
          <a:prstGeom prst="rect">
            <a:avLst/>
          </a:prstGeom>
          <a:noFill/>
        </p:spPr>
        <p:txBody>
          <a:bodyPr wrap="none" rtlCol="0">
            <a:spAutoFit/>
          </a:bodyPr>
          <a:lstStyle/>
          <a:p>
            <a:r>
              <a:rPr lang="en-US" dirty="0" smtClean="0"/>
              <a:t>Cryptands</a:t>
            </a:r>
            <a:endParaRPr lang="el-GR" dirty="0"/>
          </a:p>
        </p:txBody>
      </p:sp>
      <p:sp>
        <p:nvSpPr>
          <p:cNvPr id="14" name="TextBox 13"/>
          <p:cNvSpPr txBox="1"/>
          <p:nvPr/>
        </p:nvSpPr>
        <p:spPr>
          <a:xfrm>
            <a:off x="1914525" y="2428875"/>
            <a:ext cx="1258871" cy="369332"/>
          </a:xfrm>
          <a:prstGeom prst="rect">
            <a:avLst/>
          </a:prstGeom>
          <a:noFill/>
        </p:spPr>
        <p:txBody>
          <a:bodyPr wrap="none" rtlCol="0">
            <a:spAutoFit/>
          </a:bodyPr>
          <a:lstStyle/>
          <a:p>
            <a:r>
              <a:rPr lang="en-US" dirty="0" smtClean="0"/>
              <a:t>18-crown-6</a:t>
            </a:r>
            <a:endParaRPr lang="el-GR" dirty="0"/>
          </a:p>
        </p:txBody>
      </p:sp>
      <p:pic>
        <p:nvPicPr>
          <p:cNvPr id="1034" name="Picture 10" descr="http://www.nobelprize.org/nobel_prizes/chemistry/laureates/1987/cra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629" y="4459116"/>
            <a:ext cx="1063730" cy="1490536"/>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476673" y="4494821"/>
            <a:ext cx="2545868" cy="646331"/>
          </a:xfrm>
          <a:prstGeom prst="rect">
            <a:avLst/>
          </a:prstGeom>
          <a:noFill/>
        </p:spPr>
        <p:txBody>
          <a:bodyPr wrap="square" rtlCol="0">
            <a:spAutoFit/>
          </a:bodyPr>
          <a:lstStyle/>
          <a:p>
            <a:pPr algn="ctr"/>
            <a:r>
              <a:rPr lang="en-US" sz="1200" b="1" dirty="0" smtClean="0"/>
              <a:t>Jean-Marie Lehn, </a:t>
            </a:r>
            <a:r>
              <a:rPr lang="en-US" sz="1200" dirty="0" smtClean="0"/>
              <a:t>University </a:t>
            </a:r>
            <a:r>
              <a:rPr lang="en-US" sz="1200" dirty="0"/>
              <a:t>Louis Pasteur, Strasbourg, and College de France, Paris, France</a:t>
            </a:r>
            <a:endParaRPr lang="el-GR" sz="1200" b="1" dirty="0"/>
          </a:p>
        </p:txBody>
      </p:sp>
      <p:sp>
        <p:nvSpPr>
          <p:cNvPr id="15" name="TextBox 14"/>
          <p:cNvSpPr txBox="1"/>
          <p:nvPr/>
        </p:nvSpPr>
        <p:spPr>
          <a:xfrm>
            <a:off x="-119716" y="5963359"/>
            <a:ext cx="2315771" cy="830997"/>
          </a:xfrm>
          <a:prstGeom prst="rect">
            <a:avLst/>
          </a:prstGeom>
          <a:noFill/>
        </p:spPr>
        <p:txBody>
          <a:bodyPr wrap="square" rtlCol="0">
            <a:spAutoFit/>
          </a:bodyPr>
          <a:lstStyle/>
          <a:p>
            <a:pPr algn="ctr"/>
            <a:r>
              <a:rPr lang="en-US" sz="1200" b="1" dirty="0"/>
              <a:t>Donald James </a:t>
            </a:r>
            <a:r>
              <a:rPr lang="en-US" sz="1200" b="1" dirty="0" smtClean="0"/>
              <a:t>Cram, </a:t>
            </a:r>
            <a:r>
              <a:rPr lang="en-US" sz="1200" dirty="0"/>
              <a:t>Du Pont, Wilmington, Delaware, USA</a:t>
            </a:r>
            <a:r>
              <a:rPr lang="en-US" sz="1200" b="1" dirty="0" smtClean="0"/>
              <a:t> </a:t>
            </a:r>
          </a:p>
          <a:p>
            <a:pPr algn="ctr"/>
            <a:r>
              <a:rPr lang="en-US" sz="1200" b="1" dirty="0" smtClean="0"/>
              <a:t>1919 - 2001</a:t>
            </a:r>
          </a:p>
          <a:p>
            <a:endParaRPr lang="el-GR" sz="1200" b="1" dirty="0"/>
          </a:p>
        </p:txBody>
      </p:sp>
      <p:pic>
        <p:nvPicPr>
          <p:cNvPr id="30" name="Picture 29" descr=" "/>
          <p:cNvPicPr/>
          <p:nvPr/>
        </p:nvPicPr>
        <p:blipFill rotWithShape="1">
          <a:blip r:embed="rId3" cstate="print"/>
          <a:srcRect l="61231" t="-3454" r="-212" b="18339"/>
          <a:stretch/>
        </p:blipFill>
        <p:spPr bwMode="auto">
          <a:xfrm>
            <a:off x="5493232" y="4971743"/>
            <a:ext cx="1897186" cy="1868062"/>
          </a:xfrm>
          <a:prstGeom prst="rect">
            <a:avLst/>
          </a:prstGeom>
          <a:noFill/>
          <a:ln w="9525">
            <a:noFill/>
            <a:miter lim="800000"/>
            <a:headEnd/>
            <a:tailEnd/>
          </a:ln>
        </p:spPr>
      </p:pic>
      <p:pic>
        <p:nvPicPr>
          <p:cNvPr id="31" name="Picture 30" descr=" "/>
          <p:cNvPicPr/>
          <p:nvPr/>
        </p:nvPicPr>
        <p:blipFill rotWithShape="1">
          <a:blip r:embed="rId3" cstate="print"/>
          <a:srcRect l="69272" t="79589" r="-408" b="-453"/>
          <a:stretch/>
        </p:blipFill>
        <p:spPr bwMode="auto">
          <a:xfrm>
            <a:off x="7479649" y="5798527"/>
            <a:ext cx="1515363" cy="457902"/>
          </a:xfrm>
          <a:prstGeom prst="rect">
            <a:avLst/>
          </a:prstGeom>
          <a:noFill/>
          <a:ln w="9525">
            <a:noFill/>
            <a:miter lim="800000"/>
            <a:headEnd/>
            <a:tailEnd/>
          </a:ln>
        </p:spPr>
      </p:pic>
      <p:sp>
        <p:nvSpPr>
          <p:cNvPr id="24" name="TextBox 23"/>
          <p:cNvSpPr txBox="1"/>
          <p:nvPr/>
        </p:nvSpPr>
        <p:spPr>
          <a:xfrm>
            <a:off x="2153460" y="5264860"/>
            <a:ext cx="2886320" cy="1200329"/>
          </a:xfrm>
          <a:prstGeom prst="rect">
            <a:avLst/>
          </a:prstGeom>
          <a:noFill/>
        </p:spPr>
        <p:txBody>
          <a:bodyPr wrap="square" rtlCol="0">
            <a:spAutoFit/>
          </a:bodyPr>
          <a:lstStyle/>
          <a:p>
            <a:r>
              <a:rPr lang="en-US" dirty="0" smtClean="0"/>
              <a:t>immobile </a:t>
            </a:r>
            <a:r>
              <a:rPr lang="en-US" dirty="0"/>
              <a:t>host molecules that form particularly strong complexes of extremely high selectivity</a:t>
            </a:r>
            <a:endParaRPr lang="el-GR" dirty="0"/>
          </a:p>
        </p:txBody>
      </p:sp>
      <p:pic>
        <p:nvPicPr>
          <p:cNvPr id="46" name="Picture 6" descr="Portrait Jean-Marie Leh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49946" y="2796168"/>
            <a:ext cx="1144533" cy="170964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https://upload.wikimedia.org/wikipedia/commons/1/18/2.2.2-Cryptan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47036" y="3450141"/>
            <a:ext cx="887053" cy="1000425"/>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5250473" y="2844800"/>
            <a:ext cx="1191352" cy="369332"/>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rtlCol="0">
            <a:spAutoFit/>
          </a:bodyPr>
          <a:lstStyle/>
          <a:p>
            <a:r>
              <a:rPr lang="el-GR" dirty="0" smtClean="0"/>
              <a:t>1968-1969</a:t>
            </a:r>
            <a:endParaRPr lang="el-GR" dirty="0"/>
          </a:p>
        </p:txBody>
      </p:sp>
      <p:sp>
        <p:nvSpPr>
          <p:cNvPr id="55" name="TextBox 54"/>
          <p:cNvSpPr txBox="1"/>
          <p:nvPr/>
        </p:nvSpPr>
        <p:spPr>
          <a:xfrm>
            <a:off x="6603566" y="4403467"/>
            <a:ext cx="1792411" cy="369332"/>
          </a:xfrm>
          <a:prstGeom prst="rect">
            <a:avLst/>
          </a:prstGeom>
          <a:noFill/>
        </p:spPr>
        <p:txBody>
          <a:bodyPr wrap="square" rtlCol="0">
            <a:spAutoFit/>
          </a:bodyPr>
          <a:lstStyle/>
          <a:p>
            <a:r>
              <a:rPr lang="el-GR" dirty="0" smtClean="0"/>
              <a:t>[2.2.2] </a:t>
            </a:r>
            <a:r>
              <a:rPr lang="en-US" dirty="0" smtClean="0"/>
              <a:t>Cryptand</a:t>
            </a:r>
            <a:endParaRPr lang="el-GR" dirty="0"/>
          </a:p>
        </p:txBody>
      </p:sp>
    </p:spTree>
    <p:extLst>
      <p:ext uri="{BB962C8B-B14F-4D97-AF65-F5344CB8AC3E}">
        <p14:creationId xmlns:p14="http://schemas.microsoft.com/office/powerpoint/2010/main" val="253221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barn(inVertical)">
                                      <p:cBhvr>
                                        <p:cTn id="22" dur="500"/>
                                        <p:tgtEl>
                                          <p:spTgt spid="1028"/>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par>
                                <p:cTn id="46" presetID="16" presetClass="entr" presetSubtype="21"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par>
                                <p:cTn id="49" presetID="16" presetClass="entr" presetSubtype="21"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par>
                                <p:cTn id="52" presetID="16" presetClass="entr" presetSubtype="21" fill="hold"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barn(inVertical)">
                                      <p:cBhvr>
                                        <p:cTn id="54" dur="500"/>
                                        <p:tgtEl>
                                          <p:spTgt spid="47"/>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barn(inVertical)">
                                      <p:cBhvr>
                                        <p:cTn id="57" dur="500"/>
                                        <p:tgtEl>
                                          <p:spTgt spid="55"/>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arn(inVertical)">
                                      <p:cBhvr>
                                        <p:cTn id="60" dur="500"/>
                                        <p:tgtEl>
                                          <p:spTgt spid="23"/>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barn(inVertical)">
                                      <p:cBhvr>
                                        <p:cTn id="66" dur="500"/>
                                        <p:tgtEl>
                                          <p:spTgt spid="52"/>
                                        </p:tgtEl>
                                      </p:cBhvr>
                                    </p:animEffect>
                                  </p:childTnLst>
                                </p:cTn>
                              </p:par>
                              <p:par>
                                <p:cTn id="67" presetID="16" presetClass="entr" presetSubtype="21" fill="hold"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barn(inVertical)">
                                      <p:cBhvr>
                                        <p:cTn id="69" dur="500"/>
                                        <p:tgtEl>
                                          <p:spTgt spid="46"/>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arn(inVertical)">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034"/>
                                        </p:tgtEl>
                                        <p:attrNameLst>
                                          <p:attrName>style.visibility</p:attrName>
                                        </p:attrNameLst>
                                      </p:cBhvr>
                                      <p:to>
                                        <p:strVal val="visible"/>
                                      </p:to>
                                    </p:set>
                                    <p:animEffect transition="in" filter="barn(inVertical)">
                                      <p:cBhvr>
                                        <p:cTn id="77" dur="500"/>
                                        <p:tgtEl>
                                          <p:spTgt spid="1034"/>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barn(inVertical)">
                                      <p:cBhvr>
                                        <p:cTn id="80" dur="500"/>
                                        <p:tgtEl>
                                          <p:spTgt spid="15"/>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barn(inVertical)">
                                      <p:cBhvr>
                                        <p:cTn id="83" dur="500"/>
                                        <p:tgtEl>
                                          <p:spTgt spid="24"/>
                                        </p:tgtEl>
                                      </p:cBhvr>
                                    </p:animEffect>
                                  </p:childTnLst>
                                </p:cTn>
                              </p:par>
                              <p:par>
                                <p:cTn id="84" presetID="16" presetClass="entr" presetSubtype="21" fill="hold"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barn(inVertical)">
                                      <p:cBhvr>
                                        <p:cTn id="86" dur="500"/>
                                        <p:tgtEl>
                                          <p:spTgt spid="30"/>
                                        </p:tgtEl>
                                      </p:cBhvr>
                                    </p:animEffect>
                                  </p:childTnLst>
                                </p:cTn>
                              </p:par>
                              <p:par>
                                <p:cTn id="87" presetID="16" presetClass="entr" presetSubtype="21" fill="hold"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barn(inVertical)">
                                      <p:cBhvr>
                                        <p:cTn id="8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11" grpId="0"/>
      <p:bldP spid="17" grpId="0"/>
      <p:bldP spid="22" grpId="0" animBg="1"/>
      <p:bldP spid="23" grpId="0"/>
      <p:bldP spid="14" grpId="0"/>
      <p:bldP spid="28" grpId="0"/>
      <p:bldP spid="15" grpId="0"/>
      <p:bldP spid="24" grpId="0"/>
      <p:bldP spid="52" grpId="0" animBg="1"/>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307975" y="156329"/>
            <a:ext cx="4100886" cy="526271"/>
          </a:xfrm>
        </p:spPr>
        <p:txBody>
          <a:bodyPr>
            <a:normAutofit fontScale="90000"/>
          </a:bodyPr>
          <a:lstStyle/>
          <a:p>
            <a:r>
              <a:rPr lang="el-GR" sz="3600" dirty="0" smtClean="0"/>
              <a:t>Ιστορική αναδρομη...</a:t>
            </a:r>
            <a:endParaRPr lang="el-GR" sz="3600" dirty="0"/>
          </a:p>
        </p:txBody>
      </p:sp>
      <p:sp>
        <p:nvSpPr>
          <p:cNvPr id="5" name="TextBox 4"/>
          <p:cNvSpPr txBox="1"/>
          <p:nvPr/>
        </p:nvSpPr>
        <p:spPr>
          <a:xfrm>
            <a:off x="180084" y="1128331"/>
            <a:ext cx="7683500" cy="646331"/>
          </a:xfrm>
          <a:prstGeom prst="rect">
            <a:avLst/>
          </a:prstGeom>
          <a:noFill/>
        </p:spPr>
        <p:txBody>
          <a:bodyPr wrap="square" rtlCol="0">
            <a:spAutoFit/>
          </a:bodyPr>
          <a:lstStyle/>
          <a:p>
            <a:r>
              <a:rPr lang="el-GR" dirty="0" smtClean="0"/>
              <a:t>Κατά τις βιολογικές διεργασίες τα μόρια έχουν την ικανότητα να αναγνωρίζουν το ένα το άλλο και να σχηματίσζουν καλά καθορισμένα συγκροτίματα</a:t>
            </a:r>
            <a:endParaRPr lang="el-GR" dirty="0"/>
          </a:p>
        </p:txBody>
      </p:sp>
      <p:sp>
        <p:nvSpPr>
          <p:cNvPr id="6" name="Down Arrow 5"/>
          <p:cNvSpPr/>
          <p:nvPr/>
        </p:nvSpPr>
        <p:spPr>
          <a:xfrm rot="18520105">
            <a:off x="7116570" y="1456937"/>
            <a:ext cx="466725" cy="942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p:cNvSpPr txBox="1"/>
          <p:nvPr/>
        </p:nvSpPr>
        <p:spPr>
          <a:xfrm>
            <a:off x="5905500" y="2181875"/>
            <a:ext cx="6286500" cy="646331"/>
          </a:xfrm>
          <a:prstGeom prst="rect">
            <a:avLst/>
          </a:prstGeom>
          <a:noFill/>
        </p:spPr>
        <p:txBody>
          <a:bodyPr wrap="square" rtlCol="0">
            <a:spAutoFit/>
          </a:bodyPr>
          <a:lstStyle/>
          <a:p>
            <a:r>
              <a:rPr lang="el-GR" dirty="0" smtClean="0"/>
              <a:t>«ονειρο» των χημικών είναι η σύνθεση απλών ενώσεων οι οποίες να μπορούν να μιμηθούν τισ λειτουργίες των πρωτεϊνών</a:t>
            </a:r>
            <a:endParaRPr lang="el-GR" dirty="0"/>
          </a:p>
        </p:txBody>
      </p:sp>
      <p:pic>
        <p:nvPicPr>
          <p:cNvPr id="10" name="Picture 6" descr="Portrait Jean-Marie Leh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2276" y="2562058"/>
            <a:ext cx="1144533" cy="17096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www.nobelprize.org/nobel_prizes/chemistry/laureates/1987/c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225" y="4712461"/>
            <a:ext cx="1063730" cy="149053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749631" y="4246330"/>
            <a:ext cx="2545868" cy="646331"/>
          </a:xfrm>
          <a:prstGeom prst="rect">
            <a:avLst/>
          </a:prstGeom>
          <a:noFill/>
        </p:spPr>
        <p:txBody>
          <a:bodyPr wrap="square" rtlCol="0">
            <a:spAutoFit/>
          </a:bodyPr>
          <a:lstStyle/>
          <a:p>
            <a:pPr algn="ctr"/>
            <a:r>
              <a:rPr lang="en-US" sz="1200" b="1" dirty="0" smtClean="0"/>
              <a:t>Jean-Marie Lehn, </a:t>
            </a:r>
            <a:r>
              <a:rPr lang="en-US" sz="1200" dirty="0" smtClean="0"/>
              <a:t>University </a:t>
            </a:r>
            <a:r>
              <a:rPr lang="en-US" sz="1200" dirty="0"/>
              <a:t>Louis Pasteur, Strasbourg, and College de France, Paris, France</a:t>
            </a:r>
            <a:endParaRPr lang="el-GR" sz="1200" b="1" dirty="0"/>
          </a:p>
        </p:txBody>
      </p:sp>
      <p:sp>
        <p:nvSpPr>
          <p:cNvPr id="13" name="TextBox 12"/>
          <p:cNvSpPr txBox="1"/>
          <p:nvPr/>
        </p:nvSpPr>
        <p:spPr>
          <a:xfrm>
            <a:off x="429820" y="6212479"/>
            <a:ext cx="2208605" cy="830997"/>
          </a:xfrm>
          <a:prstGeom prst="rect">
            <a:avLst/>
          </a:prstGeom>
          <a:noFill/>
        </p:spPr>
        <p:txBody>
          <a:bodyPr wrap="square" rtlCol="0">
            <a:spAutoFit/>
          </a:bodyPr>
          <a:lstStyle/>
          <a:p>
            <a:pPr algn="ctr"/>
            <a:r>
              <a:rPr lang="en-US" sz="1200" b="1" dirty="0"/>
              <a:t>Donald James </a:t>
            </a:r>
            <a:r>
              <a:rPr lang="en-US" sz="1200" b="1" dirty="0" smtClean="0"/>
              <a:t>Cram, </a:t>
            </a:r>
            <a:r>
              <a:rPr lang="en-US" sz="1200" dirty="0"/>
              <a:t>Du Pont, Wilmington, Delaware, USA</a:t>
            </a:r>
            <a:r>
              <a:rPr lang="en-US" sz="1200" b="1" dirty="0" smtClean="0"/>
              <a:t> </a:t>
            </a:r>
          </a:p>
          <a:p>
            <a:pPr algn="ctr"/>
            <a:r>
              <a:rPr lang="en-US" sz="1200" b="1" dirty="0" smtClean="0"/>
              <a:t>1919 - 2001</a:t>
            </a:r>
          </a:p>
          <a:p>
            <a:endParaRPr lang="el-GR" sz="1200" b="1" dirty="0"/>
          </a:p>
        </p:txBody>
      </p:sp>
      <p:pic>
        <p:nvPicPr>
          <p:cNvPr id="20" name="Picture 19" descr=" "/>
          <p:cNvPicPr/>
          <p:nvPr/>
        </p:nvPicPr>
        <p:blipFill>
          <a:blip r:embed="rId4" cstate="print"/>
          <a:srcRect/>
          <a:stretch>
            <a:fillRect/>
          </a:stretch>
        </p:blipFill>
        <p:spPr bwMode="auto">
          <a:xfrm>
            <a:off x="4186521" y="3756588"/>
            <a:ext cx="4752107" cy="2185472"/>
          </a:xfrm>
          <a:prstGeom prst="rect">
            <a:avLst/>
          </a:prstGeom>
          <a:noFill/>
          <a:ln w="9525">
            <a:noFill/>
            <a:miter lim="800000"/>
            <a:headEnd/>
            <a:tailEnd/>
          </a:ln>
        </p:spPr>
      </p:pic>
      <p:pic>
        <p:nvPicPr>
          <p:cNvPr id="21" name="Picture 2" descr="http://www.nobelprize.org/nobel_prizes/chemistry/laureates/1987/peders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382" y="2114813"/>
            <a:ext cx="1068029" cy="149656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62130" y="3756588"/>
            <a:ext cx="1885089" cy="830997"/>
          </a:xfrm>
          <a:prstGeom prst="rect">
            <a:avLst/>
          </a:prstGeom>
          <a:noFill/>
        </p:spPr>
        <p:txBody>
          <a:bodyPr wrap="square" rtlCol="0">
            <a:spAutoFit/>
          </a:bodyPr>
          <a:lstStyle/>
          <a:p>
            <a:pPr algn="ctr"/>
            <a:r>
              <a:rPr lang="en-US" sz="1200" b="1" dirty="0"/>
              <a:t>Charles J. </a:t>
            </a:r>
            <a:r>
              <a:rPr lang="en-US" sz="1200" b="1" dirty="0" smtClean="0"/>
              <a:t>Pedersen, </a:t>
            </a:r>
            <a:r>
              <a:rPr lang="en-US" sz="1200" dirty="0"/>
              <a:t>University of California, Los Angeles, USA,</a:t>
            </a:r>
            <a:endParaRPr lang="el-GR" sz="1200" dirty="0"/>
          </a:p>
          <a:p>
            <a:pPr algn="ctr"/>
            <a:r>
              <a:rPr lang="en-US" sz="1200" b="1" dirty="0" smtClean="0"/>
              <a:t>1904 </a:t>
            </a:r>
            <a:r>
              <a:rPr lang="en-US" sz="1200" b="1" dirty="0"/>
              <a:t>– 1989</a:t>
            </a:r>
            <a:endParaRPr lang="el-GR" sz="1200" b="1" dirty="0"/>
          </a:p>
        </p:txBody>
      </p:sp>
      <p:pic>
        <p:nvPicPr>
          <p:cNvPr id="23" name="Picture 22"/>
          <p:cNvPicPr>
            <a:picLocks noChangeAspect="1"/>
          </p:cNvPicPr>
          <p:nvPr/>
        </p:nvPicPr>
        <p:blipFill>
          <a:blip r:embed="rId6"/>
          <a:stretch>
            <a:fillRect/>
          </a:stretch>
        </p:blipFill>
        <p:spPr>
          <a:xfrm>
            <a:off x="10074102" y="2884130"/>
            <a:ext cx="1454486" cy="1454486"/>
          </a:xfrm>
          <a:prstGeom prst="rect">
            <a:avLst/>
          </a:prstGeom>
        </p:spPr>
      </p:pic>
      <p:sp>
        <p:nvSpPr>
          <p:cNvPr id="24" name="TextBox 23"/>
          <p:cNvSpPr txBox="1"/>
          <p:nvPr/>
        </p:nvSpPr>
        <p:spPr>
          <a:xfrm>
            <a:off x="9801221" y="4271705"/>
            <a:ext cx="2000248" cy="646331"/>
          </a:xfrm>
          <a:prstGeom prst="rect">
            <a:avLst/>
          </a:prstGeom>
          <a:noFill/>
        </p:spPr>
        <p:txBody>
          <a:bodyPr wrap="square" rtlCol="0">
            <a:spAutoFit/>
          </a:bodyPr>
          <a:lstStyle/>
          <a:p>
            <a:r>
              <a:rPr lang="en-US" b="1" dirty="0"/>
              <a:t>The Nobel Prize in Chemistry 1987</a:t>
            </a:r>
            <a:endParaRPr lang="el-GR" dirty="0"/>
          </a:p>
        </p:txBody>
      </p:sp>
      <p:sp>
        <p:nvSpPr>
          <p:cNvPr id="25" name="Rectangle 24"/>
          <p:cNvSpPr/>
          <p:nvPr/>
        </p:nvSpPr>
        <p:spPr>
          <a:xfrm>
            <a:off x="8892293" y="5209126"/>
            <a:ext cx="3251392" cy="517065"/>
          </a:xfrm>
          <a:prstGeom prst="rect">
            <a:avLst/>
          </a:prstGeom>
        </p:spPr>
        <p:txBody>
          <a:bodyPr wrap="square">
            <a:spAutoFit/>
          </a:bodyPr>
          <a:lstStyle/>
          <a:p>
            <a:pPr>
              <a:lnSpc>
                <a:spcPct val="115000"/>
              </a:lnSpc>
              <a:spcBef>
                <a:spcPts val="1000"/>
              </a:spcBef>
              <a:spcAft>
                <a:spcPts val="360"/>
              </a:spcAft>
            </a:pPr>
            <a:r>
              <a:rPr lang="en-US" sz="12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Awarded for syntheses of molecules that mimic important biological processes</a:t>
            </a:r>
            <a:endParaRPr lang="el-GR" sz="12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947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12" grpId="0"/>
      <p:bldP spid="13" grpId="0"/>
      <p:bldP spid="22"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4976" y="111125"/>
            <a:ext cx="7324725" cy="758825"/>
          </a:xfrm>
        </p:spPr>
        <p:txBody>
          <a:bodyPr/>
          <a:lstStyle/>
          <a:p>
            <a:r>
              <a:rPr lang="el-GR" dirty="0" smtClean="0"/>
              <a:t>Χαρακτηριστικά των </a:t>
            </a:r>
            <a:r>
              <a:rPr lang="en-US" dirty="0" smtClean="0"/>
              <a:t>Cryptands</a:t>
            </a:r>
            <a:r>
              <a:rPr lang="el-GR" dirty="0" smtClean="0"/>
              <a:t> </a:t>
            </a:r>
            <a:endParaRPr lang="el-GR" dirty="0"/>
          </a:p>
        </p:txBody>
      </p:sp>
      <p:sp>
        <p:nvSpPr>
          <p:cNvPr id="3" name="Θέση περιεχομένου 2"/>
          <p:cNvSpPr>
            <a:spLocks noGrp="1"/>
          </p:cNvSpPr>
          <p:nvPr>
            <p:ph idx="1"/>
          </p:nvPr>
        </p:nvSpPr>
        <p:spPr>
          <a:xfrm>
            <a:off x="119712" y="1160806"/>
            <a:ext cx="6686551" cy="3089414"/>
          </a:xfrm>
        </p:spPr>
        <p:txBody>
          <a:bodyPr>
            <a:normAutofit/>
          </a:bodyPr>
          <a:lstStyle/>
          <a:p>
            <a:r>
              <a:rPr lang="el-GR" sz="2000" dirty="0" smtClean="0"/>
              <a:t>3</a:t>
            </a:r>
            <a:r>
              <a:rPr lang="en-US" sz="2000" dirty="0" smtClean="0"/>
              <a:t>D crown ethers</a:t>
            </a:r>
          </a:p>
          <a:p>
            <a:r>
              <a:rPr lang="el-GR" sz="2000" dirty="0" smtClean="0"/>
              <a:t>Δικυκλικοί πολυαιθέρες οι οποίοι ενώνονται μεταξύ τους με αμίνες</a:t>
            </a:r>
            <a:endParaRPr lang="en-US" sz="2000" dirty="0" smtClean="0"/>
          </a:p>
          <a:p>
            <a:r>
              <a:rPr lang="el-GR" sz="2000" dirty="0" smtClean="0"/>
              <a:t>Ο κενός χώρος που δημιουργείται «κρύβεται»</a:t>
            </a:r>
            <a:endParaRPr lang="en-US" sz="2000" dirty="0" smtClean="0"/>
          </a:p>
          <a:p>
            <a:r>
              <a:rPr lang="el-GR" sz="2000" dirty="0" smtClean="0"/>
              <a:t>Μπορούν να δεσμεύσουν ή να φιλοξενίσουν ανιόντα και ουδέτερα μόρια στις κοιλότητες τους </a:t>
            </a:r>
          </a:p>
          <a:p>
            <a:r>
              <a:rPr lang="el-GR" sz="2000" dirty="0" smtClean="0"/>
              <a:t>Ισχυρή ικανότητα </a:t>
            </a:r>
            <a:r>
              <a:rPr lang="el-GR" sz="2000" dirty="0"/>
              <a:t>συμπλοκοποίησης (</a:t>
            </a:r>
            <a:r>
              <a:rPr lang="en-US" sz="2000" dirty="0" err="1"/>
              <a:t>cryptates</a:t>
            </a:r>
            <a:r>
              <a:rPr lang="en-US" sz="2000" dirty="0" smtClean="0"/>
              <a:t>)</a:t>
            </a:r>
            <a:endParaRPr lang="en-US" sz="2000" dirty="0"/>
          </a:p>
        </p:txBody>
      </p:sp>
      <p:pic>
        <p:nvPicPr>
          <p:cNvPr id="6" name="Picture 5"/>
          <p:cNvPicPr/>
          <p:nvPr/>
        </p:nvPicPr>
        <p:blipFill rotWithShape="1">
          <a:blip r:embed="rId2"/>
          <a:srcRect r="52633" b="18531"/>
          <a:stretch/>
        </p:blipFill>
        <p:spPr>
          <a:xfrm>
            <a:off x="7515225" y="4169807"/>
            <a:ext cx="3079864" cy="2125595"/>
          </a:xfrm>
          <a:prstGeom prst="rect">
            <a:avLst/>
          </a:prstGeom>
        </p:spPr>
      </p:pic>
      <p:pic>
        <p:nvPicPr>
          <p:cNvPr id="7" name="Picture 8" descr="https://upload.wikimedia.org/wikipedia/commons/1/18/2.2.2-Cryptan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424" y="79375"/>
            <a:ext cx="1774872" cy="20017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353424" y="2002394"/>
            <a:ext cx="1988595" cy="369332"/>
          </a:xfrm>
          <a:prstGeom prst="rect">
            <a:avLst/>
          </a:prstGeom>
          <a:noFill/>
        </p:spPr>
        <p:txBody>
          <a:bodyPr wrap="square" rtlCol="0">
            <a:spAutoFit/>
          </a:bodyPr>
          <a:lstStyle/>
          <a:p>
            <a:r>
              <a:rPr lang="el-GR" dirty="0" smtClean="0"/>
              <a:t>[2.2.2] </a:t>
            </a:r>
            <a:r>
              <a:rPr lang="en-US" dirty="0" smtClean="0"/>
              <a:t>Cryptand</a:t>
            </a:r>
            <a:endParaRPr lang="el-GR" dirty="0"/>
          </a:p>
        </p:txBody>
      </p:sp>
      <p:pic>
        <p:nvPicPr>
          <p:cNvPr id="9" name="Picture 8"/>
          <p:cNvPicPr/>
          <p:nvPr/>
        </p:nvPicPr>
        <p:blipFill rotWithShape="1">
          <a:blip r:embed="rId4"/>
          <a:srcRect l="24135" r="24127" b="45988"/>
          <a:stretch/>
        </p:blipFill>
        <p:spPr>
          <a:xfrm>
            <a:off x="9305925" y="2371726"/>
            <a:ext cx="2686050" cy="1988710"/>
          </a:xfrm>
          <a:prstGeom prst="rect">
            <a:avLst/>
          </a:prstGeom>
        </p:spPr>
      </p:pic>
      <p:sp>
        <p:nvSpPr>
          <p:cNvPr id="10" name="TextBox 9"/>
          <p:cNvSpPr txBox="1"/>
          <p:nvPr/>
        </p:nvSpPr>
        <p:spPr>
          <a:xfrm>
            <a:off x="9934575" y="3366081"/>
            <a:ext cx="429926" cy="369332"/>
          </a:xfrm>
          <a:prstGeom prst="rect">
            <a:avLst/>
          </a:prstGeom>
          <a:noFill/>
        </p:spPr>
        <p:txBody>
          <a:bodyPr wrap="none" rtlCol="0">
            <a:spAutoFit/>
          </a:bodyPr>
          <a:lstStyle/>
          <a:p>
            <a:r>
              <a:rPr lang="en-US" dirty="0" smtClean="0"/>
              <a:t>Cu</a:t>
            </a:r>
            <a:endParaRPr lang="el-GR" dirty="0"/>
          </a:p>
        </p:txBody>
      </p:sp>
      <p:sp>
        <p:nvSpPr>
          <p:cNvPr id="11" name="TextBox 10"/>
          <p:cNvSpPr txBox="1"/>
          <p:nvPr/>
        </p:nvSpPr>
        <p:spPr>
          <a:xfrm>
            <a:off x="10993151" y="3302824"/>
            <a:ext cx="429926" cy="369332"/>
          </a:xfrm>
          <a:prstGeom prst="rect">
            <a:avLst/>
          </a:prstGeom>
          <a:noFill/>
        </p:spPr>
        <p:txBody>
          <a:bodyPr wrap="none" rtlCol="0">
            <a:spAutoFit/>
          </a:bodyPr>
          <a:lstStyle/>
          <a:p>
            <a:r>
              <a:rPr lang="en-US" dirty="0" smtClean="0"/>
              <a:t>Cu</a:t>
            </a:r>
            <a:endParaRPr lang="el-GR" dirty="0"/>
          </a:p>
        </p:txBody>
      </p:sp>
      <p:sp>
        <p:nvSpPr>
          <p:cNvPr id="12" name="Rectangle 11"/>
          <p:cNvSpPr/>
          <p:nvPr/>
        </p:nvSpPr>
        <p:spPr>
          <a:xfrm>
            <a:off x="533400" y="4541076"/>
            <a:ext cx="6096000" cy="2031325"/>
          </a:xfrm>
          <a:prstGeom prst="rect">
            <a:avLst/>
          </a:prstGeom>
        </p:spPr>
        <p:txBody>
          <a:bodyPr>
            <a:spAutoFit/>
          </a:bodyPr>
          <a:lstStyle/>
          <a:p>
            <a:pPr marL="285750" indent="-285750">
              <a:buFont typeface="Wingdings" panose="05000000000000000000" pitchFamily="2" charset="2"/>
              <a:buChar char="ü"/>
            </a:pPr>
            <a:r>
              <a:rPr lang="el-GR" dirty="0" smtClean="0"/>
              <a:t>Ισοτοπικούς διαχωρισμούς</a:t>
            </a:r>
          </a:p>
          <a:p>
            <a:pPr marL="285750" indent="-285750">
              <a:buFont typeface="Wingdings" panose="05000000000000000000" pitchFamily="2" charset="2"/>
              <a:buChar char="ü"/>
            </a:pPr>
            <a:r>
              <a:rPr lang="el-GR" dirty="0" smtClean="0"/>
              <a:t>Αποτοξίνωση</a:t>
            </a:r>
          </a:p>
          <a:p>
            <a:pPr marL="285750" indent="-285750">
              <a:buFont typeface="Wingdings" panose="05000000000000000000" pitchFamily="2" charset="2"/>
              <a:buChar char="ü"/>
            </a:pPr>
            <a:r>
              <a:rPr lang="el-GR" dirty="0" smtClean="0"/>
              <a:t>μεταφορά </a:t>
            </a:r>
            <a:r>
              <a:rPr lang="el-GR" dirty="0"/>
              <a:t>των κατιόντων, </a:t>
            </a:r>
            <a:r>
              <a:rPr lang="el-GR" dirty="0" smtClean="0"/>
              <a:t>αμινών </a:t>
            </a:r>
            <a:r>
              <a:rPr lang="el-GR" dirty="0"/>
              <a:t>και </a:t>
            </a:r>
            <a:r>
              <a:rPr lang="el-GR" dirty="0" smtClean="0"/>
              <a:t>οργανικών αλάτων αμμωνίου</a:t>
            </a:r>
          </a:p>
          <a:p>
            <a:pPr marL="285750" indent="-285750">
              <a:buFont typeface="Wingdings" panose="05000000000000000000" pitchFamily="2" charset="2"/>
              <a:buChar char="ü"/>
            </a:pPr>
            <a:r>
              <a:rPr lang="el-GR" dirty="0" smtClean="0"/>
              <a:t>καταλύτες </a:t>
            </a:r>
            <a:r>
              <a:rPr lang="el-GR" dirty="0"/>
              <a:t>σε </a:t>
            </a:r>
            <a:r>
              <a:rPr lang="el-GR" dirty="0" smtClean="0"/>
              <a:t>ορισμένες οργανικές </a:t>
            </a:r>
            <a:r>
              <a:rPr lang="el-GR" dirty="0"/>
              <a:t>ή βιοχημικές </a:t>
            </a:r>
            <a:r>
              <a:rPr lang="el-GR" dirty="0" smtClean="0"/>
              <a:t>αντιδράσεις</a:t>
            </a:r>
          </a:p>
          <a:p>
            <a:pPr marL="285750" indent="-285750">
              <a:buFont typeface="Wingdings" panose="05000000000000000000" pitchFamily="2" charset="2"/>
              <a:buChar char="ü"/>
            </a:pPr>
            <a:r>
              <a:rPr lang="el-GR" dirty="0" smtClean="0"/>
              <a:t>διαχωρισμούς </a:t>
            </a:r>
            <a:r>
              <a:rPr lang="el-GR" dirty="0"/>
              <a:t>μιας ποικιλίας των </a:t>
            </a:r>
            <a:r>
              <a:rPr lang="el-GR" dirty="0" smtClean="0"/>
              <a:t>ιόντων</a:t>
            </a:r>
            <a:endParaRPr lang="el-GR" dirty="0"/>
          </a:p>
        </p:txBody>
      </p:sp>
      <p:sp>
        <p:nvSpPr>
          <p:cNvPr id="13" name="Down Arrow 12"/>
          <p:cNvSpPr/>
          <p:nvPr/>
        </p:nvSpPr>
        <p:spPr>
          <a:xfrm>
            <a:off x="1581150" y="3672156"/>
            <a:ext cx="476250" cy="961486"/>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4990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10" grpId="0"/>
      <p:bldP spid="11" grpId="0"/>
      <p:bldP spid="12"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1352"/>
            <a:ext cx="2609850" cy="1325563"/>
          </a:xfrm>
        </p:spPr>
        <p:txBody>
          <a:bodyPr/>
          <a:lstStyle/>
          <a:p>
            <a:r>
              <a:rPr lang="el-GR" dirty="0" smtClean="0"/>
              <a:t>Συνθεση...</a:t>
            </a:r>
            <a:endParaRPr lang="el-GR" dirty="0"/>
          </a:p>
        </p:txBody>
      </p:sp>
      <p:pic>
        <p:nvPicPr>
          <p:cNvPr id="4" name="Picture 3"/>
          <p:cNvPicPr/>
          <p:nvPr/>
        </p:nvPicPr>
        <p:blipFill>
          <a:blip r:embed="rId2"/>
          <a:stretch>
            <a:fillRect/>
          </a:stretch>
        </p:blipFill>
        <p:spPr>
          <a:xfrm>
            <a:off x="3879849" y="3224361"/>
            <a:ext cx="4606926" cy="3035743"/>
          </a:xfrm>
          <a:prstGeom prst="rect">
            <a:avLst/>
          </a:prstGeom>
        </p:spPr>
      </p:pic>
      <p:pic>
        <p:nvPicPr>
          <p:cNvPr id="5" name="Picture 6" descr="Portrait Jean-Marie Leh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30" y="1255870"/>
            <a:ext cx="1784820" cy="26660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s://upload.wikimedia.org/wikipedia/commons/1/18/2.2.2-Crypta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2480" y="886203"/>
            <a:ext cx="887053" cy="10004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80818" y="1818623"/>
            <a:ext cx="1792411" cy="369332"/>
          </a:xfrm>
          <a:prstGeom prst="rect">
            <a:avLst/>
          </a:prstGeom>
          <a:noFill/>
        </p:spPr>
        <p:txBody>
          <a:bodyPr wrap="square" rtlCol="0">
            <a:spAutoFit/>
          </a:bodyPr>
          <a:lstStyle/>
          <a:p>
            <a:r>
              <a:rPr lang="el-GR" dirty="0" smtClean="0"/>
              <a:t>[2.2.2] </a:t>
            </a:r>
            <a:r>
              <a:rPr lang="en-US" dirty="0" smtClean="0"/>
              <a:t>Cryptand</a:t>
            </a:r>
            <a:endParaRPr lang="el-GR" dirty="0"/>
          </a:p>
        </p:txBody>
      </p:sp>
      <p:sp>
        <p:nvSpPr>
          <p:cNvPr id="8" name="TextBox 7"/>
          <p:cNvSpPr txBox="1"/>
          <p:nvPr/>
        </p:nvSpPr>
        <p:spPr>
          <a:xfrm>
            <a:off x="491077" y="3926452"/>
            <a:ext cx="2545868" cy="646331"/>
          </a:xfrm>
          <a:prstGeom prst="rect">
            <a:avLst/>
          </a:prstGeom>
          <a:noFill/>
        </p:spPr>
        <p:txBody>
          <a:bodyPr wrap="square" rtlCol="0">
            <a:spAutoFit/>
          </a:bodyPr>
          <a:lstStyle/>
          <a:p>
            <a:pPr algn="ctr"/>
            <a:r>
              <a:rPr lang="en-US" sz="1200" b="1" dirty="0" smtClean="0"/>
              <a:t>Jean-Marie Lehn, </a:t>
            </a:r>
            <a:r>
              <a:rPr lang="en-US" sz="1200" dirty="0" smtClean="0"/>
              <a:t>University </a:t>
            </a:r>
            <a:r>
              <a:rPr lang="en-US" sz="1200" dirty="0"/>
              <a:t>Louis Pasteur, Strasbourg, and College de France, Paris, France</a:t>
            </a:r>
            <a:endParaRPr lang="el-GR" sz="1200" b="1" dirty="0"/>
          </a:p>
        </p:txBody>
      </p:sp>
      <p:sp>
        <p:nvSpPr>
          <p:cNvPr id="9" name="TextBox 8"/>
          <p:cNvSpPr txBox="1"/>
          <p:nvPr/>
        </p:nvSpPr>
        <p:spPr>
          <a:xfrm>
            <a:off x="8304076" y="2588908"/>
            <a:ext cx="3887924" cy="646331"/>
          </a:xfrm>
          <a:prstGeom prst="rect">
            <a:avLst/>
          </a:prstGeom>
          <a:noFill/>
        </p:spPr>
        <p:txBody>
          <a:bodyPr wrap="none" rtlCol="0">
            <a:spAutoFit/>
          </a:bodyPr>
          <a:lstStyle/>
          <a:p>
            <a:pPr marL="285750" indent="-285750">
              <a:buFont typeface="Wingdings" panose="05000000000000000000" pitchFamily="2" charset="2"/>
              <a:buChar char="ü"/>
            </a:pPr>
            <a:r>
              <a:rPr lang="el-GR" dirty="0" smtClean="0"/>
              <a:t>Πολύπλοκη και Χρονοβόρα Σύνθεση</a:t>
            </a:r>
          </a:p>
          <a:p>
            <a:pPr marL="285750" indent="-285750">
              <a:buFont typeface="Wingdings" panose="05000000000000000000" pitchFamily="2" charset="2"/>
              <a:buChar char="ü"/>
            </a:pPr>
            <a:r>
              <a:rPr lang="en-US" dirty="0" smtClean="0"/>
              <a:t>LiAlH</a:t>
            </a:r>
            <a:r>
              <a:rPr lang="en-US" baseline="-25000" dirty="0" smtClean="0"/>
              <a:t>4</a:t>
            </a:r>
            <a:r>
              <a:rPr lang="el-GR" baseline="-25000" dirty="0"/>
              <a:t> </a:t>
            </a:r>
            <a:r>
              <a:rPr lang="el-GR" dirty="0" smtClean="0"/>
              <a:t>ως αναγωγικό αντιδραστήριο</a:t>
            </a:r>
            <a:endParaRPr lang="el-GR" dirty="0"/>
          </a:p>
        </p:txBody>
      </p:sp>
    </p:spTree>
    <p:extLst>
      <p:ext uri="{BB962C8B-B14F-4D97-AF65-F5344CB8AC3E}">
        <p14:creationId xmlns:p14="http://schemas.microsoft.com/office/powerpoint/2010/main" val="1747527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21352"/>
            <a:ext cx="2609850" cy="1325563"/>
          </a:xfrm>
        </p:spPr>
        <p:txBody>
          <a:bodyPr/>
          <a:lstStyle/>
          <a:p>
            <a:r>
              <a:rPr lang="el-GR" dirty="0" smtClean="0"/>
              <a:t>Συνθεση...</a:t>
            </a:r>
            <a:endParaRPr lang="el-GR" dirty="0"/>
          </a:p>
        </p:txBody>
      </p:sp>
      <p:pic>
        <p:nvPicPr>
          <p:cNvPr id="5" name="Picture 4"/>
          <p:cNvPicPr/>
          <p:nvPr/>
        </p:nvPicPr>
        <p:blipFill>
          <a:blip r:embed="rId2"/>
          <a:stretch>
            <a:fillRect/>
          </a:stretch>
        </p:blipFill>
        <p:spPr>
          <a:xfrm>
            <a:off x="892175" y="1262697"/>
            <a:ext cx="3740150" cy="4910755"/>
          </a:xfrm>
          <a:prstGeom prst="rect">
            <a:avLst/>
          </a:prstGeom>
        </p:spPr>
      </p:pic>
      <p:sp>
        <p:nvSpPr>
          <p:cNvPr id="6" name="Rectangle 5"/>
          <p:cNvSpPr/>
          <p:nvPr/>
        </p:nvSpPr>
        <p:spPr>
          <a:xfrm>
            <a:off x="5943600" y="3372961"/>
            <a:ext cx="6096000" cy="646331"/>
          </a:xfrm>
          <a:prstGeom prst="rect">
            <a:avLst/>
          </a:prstGeom>
        </p:spPr>
        <p:txBody>
          <a:bodyPr>
            <a:spAutoFit/>
          </a:bodyPr>
          <a:lstStyle/>
          <a:p>
            <a:pPr marL="285750" indent="-285750">
              <a:buFont typeface="Wingdings" panose="05000000000000000000" pitchFamily="2" charset="2"/>
              <a:buChar char="§"/>
            </a:pPr>
            <a:r>
              <a:rPr lang="en-US" dirty="0" err="1" smtClean="0">
                <a:latin typeface="Calibri" panose="020F0502020204030204" pitchFamily="34" charset="0"/>
                <a:ea typeface="Calibri" panose="020F0502020204030204" pitchFamily="34" charset="0"/>
                <a:cs typeface="Times New Roman" panose="02020603050405020304" pitchFamily="18" charset="0"/>
              </a:rPr>
              <a:t>diaza</a:t>
            </a:r>
            <a:r>
              <a:rPr lang="en-US" dirty="0" smtClean="0">
                <a:latin typeface="Calibri" panose="020F0502020204030204" pitchFamily="34" charset="0"/>
                <a:ea typeface="Calibri" panose="020F0502020204030204" pitchFamily="34" charset="0"/>
                <a:cs typeface="Times New Roman" panose="02020603050405020304" pitchFamily="18" charset="0"/>
              </a:rPr>
              <a:t>-crown </a:t>
            </a:r>
            <a:r>
              <a:rPr lang="el-GR" dirty="0" smtClean="0">
                <a:latin typeface="Calibri" panose="020F0502020204030204" pitchFamily="34" charset="0"/>
                <a:ea typeface="Calibri" panose="020F0502020204030204" pitchFamily="34" charset="0"/>
                <a:cs typeface="Times New Roman" panose="02020603050405020304" pitchFamily="18" charset="0"/>
              </a:rPr>
              <a:t>(με ελεύθερες</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NH </a:t>
            </a:r>
            <a:r>
              <a:rPr lang="el-GR" dirty="0" smtClean="0">
                <a:latin typeface="Calibri" panose="020F0502020204030204" pitchFamily="34" charset="0"/>
                <a:ea typeface="Calibri" panose="020F0502020204030204" pitchFamily="34" charset="0"/>
                <a:cs typeface="Times New Roman" panose="02020603050405020304" pitchFamily="18" charset="0"/>
              </a:rPr>
              <a:t>ομάδες)</a:t>
            </a:r>
          </a:p>
          <a:p>
            <a:pPr marL="285750" indent="-285750">
              <a:buFont typeface="Wingdings" panose="05000000000000000000" pitchFamily="2"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N-methylated </a:t>
            </a:r>
            <a:r>
              <a:rPr lang="en-US" dirty="0" err="1">
                <a:latin typeface="Calibri" panose="020F0502020204030204" pitchFamily="34" charset="0"/>
                <a:ea typeface="Calibri" panose="020F0502020204030204" pitchFamily="34" charset="0"/>
                <a:cs typeface="Times New Roman" panose="02020603050405020304" pitchFamily="18" charset="0"/>
              </a:rPr>
              <a:t>diaza</a:t>
            </a:r>
            <a:r>
              <a:rPr lang="en-US" dirty="0">
                <a:latin typeface="Calibri" panose="020F0502020204030204" pitchFamily="34" charset="0"/>
                <a:ea typeface="Calibri" panose="020F0502020204030204" pitchFamily="34" charset="0"/>
                <a:cs typeface="Times New Roman" panose="02020603050405020304" pitchFamily="18" charset="0"/>
              </a:rPr>
              <a:t>-crowns, </a:t>
            </a:r>
            <a:endParaRPr lang="el-GR"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5534025" y="1895633"/>
            <a:ext cx="5867400" cy="1477328"/>
          </a:xfrm>
          <a:prstGeom prst="rect">
            <a:avLst/>
          </a:prstGeom>
          <a:noFill/>
        </p:spPr>
        <p:txBody>
          <a:bodyPr wrap="square" rtlCol="0">
            <a:spAutoFit/>
          </a:bodyPr>
          <a:lstStyle/>
          <a:p>
            <a:r>
              <a:rPr lang="el-GR" dirty="0" smtClean="0"/>
              <a:t>Αντίδραση 2,3 ή 5 μορίων προερχόμενων από δυο διαφορετικά αρχικά αντιδραστήρια</a:t>
            </a:r>
          </a:p>
          <a:p>
            <a:r>
              <a:rPr lang="el-GR" dirty="0" smtClean="0"/>
              <a:t>Κατά την κυκλοποίηση έχουμε των σχηματισμό 2,4 ή 6 νέων δεσμών</a:t>
            </a:r>
          </a:p>
          <a:p>
            <a:r>
              <a:rPr lang="el-GR" dirty="0" smtClean="0"/>
              <a:t>Είδη αρχικών αντιδραστηρίων:</a:t>
            </a:r>
            <a:endParaRPr lang="el-GR" dirty="0"/>
          </a:p>
        </p:txBody>
      </p:sp>
    </p:spTree>
    <p:extLst>
      <p:ext uri="{BB962C8B-B14F-4D97-AF65-F5344CB8AC3E}">
        <p14:creationId xmlns:p14="http://schemas.microsoft.com/office/powerpoint/2010/main" val="2500874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43625" cy="1325563"/>
          </a:xfrm>
        </p:spPr>
        <p:txBody>
          <a:bodyPr/>
          <a:lstStyle/>
          <a:p>
            <a:r>
              <a:rPr lang="el-GR" dirty="0" smtClean="0"/>
              <a:t>Κατηγορίες των </a:t>
            </a:r>
            <a:r>
              <a:rPr lang="en-US" dirty="0" smtClean="0"/>
              <a:t>Cryptands</a:t>
            </a:r>
            <a:endParaRPr lang="el-GR" dirty="0"/>
          </a:p>
        </p:txBody>
      </p:sp>
      <p:sp>
        <p:nvSpPr>
          <p:cNvPr id="5" name="Rectangle 4"/>
          <p:cNvSpPr/>
          <p:nvPr/>
        </p:nvSpPr>
        <p:spPr>
          <a:xfrm>
            <a:off x="1736959" y="1482209"/>
            <a:ext cx="2637710" cy="584775"/>
          </a:xfrm>
          <a:prstGeom prst="rect">
            <a:avLst/>
          </a:prstGeom>
        </p:spPr>
        <p:txBody>
          <a:bodyPr wrap="none">
            <a:spAutoFit/>
          </a:bodyPr>
          <a:lstStyle/>
          <a:p>
            <a:r>
              <a:rPr lang="en-US" sz="3200" dirty="0" smtClean="0"/>
              <a:t>1. Katapinands</a:t>
            </a:r>
            <a:endParaRPr lang="el-GR" sz="3200" dirty="0"/>
          </a:p>
        </p:txBody>
      </p:sp>
      <p:sp>
        <p:nvSpPr>
          <p:cNvPr id="6" name="Rectangle 5"/>
          <p:cNvSpPr/>
          <p:nvPr/>
        </p:nvSpPr>
        <p:spPr>
          <a:xfrm>
            <a:off x="352670" y="2223630"/>
            <a:ext cx="2768578" cy="369332"/>
          </a:xfrm>
          <a:prstGeom prst="rect">
            <a:avLst/>
          </a:prstGeom>
        </p:spPr>
        <p:txBody>
          <a:bodyPr wrap="none">
            <a:spAutoFit/>
          </a:bodyPr>
          <a:lstStyle/>
          <a:p>
            <a:r>
              <a:rPr lang="el-GR" dirty="0"/>
              <a:t> Park and Simmons in 1968 </a:t>
            </a:r>
          </a:p>
        </p:txBody>
      </p:sp>
      <p:sp>
        <p:nvSpPr>
          <p:cNvPr id="7" name="TextBox 6"/>
          <p:cNvSpPr txBox="1"/>
          <p:nvPr/>
        </p:nvSpPr>
        <p:spPr>
          <a:xfrm>
            <a:off x="942975" y="2749608"/>
            <a:ext cx="7732117" cy="369332"/>
          </a:xfrm>
          <a:prstGeom prst="rect">
            <a:avLst/>
          </a:prstGeom>
          <a:noFill/>
        </p:spPr>
        <p:txBody>
          <a:bodyPr wrap="none" rtlCol="0">
            <a:spAutoFit/>
          </a:bodyPr>
          <a:lstStyle/>
          <a:p>
            <a:r>
              <a:rPr lang="el-GR" dirty="0" smtClean="0"/>
              <a:t>Ο χαρακτηρισμός «</a:t>
            </a:r>
            <a:r>
              <a:rPr lang="en-US" dirty="0" smtClean="0"/>
              <a:t>katapinands</a:t>
            </a:r>
            <a:r>
              <a:rPr lang="el-GR" dirty="0" smtClean="0"/>
              <a:t>» προέρχεται από την ελληνική λέξη «</a:t>
            </a:r>
            <a:r>
              <a:rPr lang="el-GR" dirty="0" smtClean="0">
                <a:solidFill>
                  <a:srgbClr val="FF0000"/>
                </a:solidFill>
              </a:rPr>
              <a:t>καταπίνω</a:t>
            </a:r>
            <a:r>
              <a:rPr lang="el-GR" dirty="0" smtClean="0"/>
              <a:t>»</a:t>
            </a:r>
            <a:endParaRPr lang="el-GR" dirty="0"/>
          </a:p>
        </p:txBody>
      </p:sp>
      <p:pic>
        <p:nvPicPr>
          <p:cNvPr id="8" name="Picture 7"/>
          <p:cNvPicPr>
            <a:picLocks noChangeAspect="1"/>
          </p:cNvPicPr>
          <p:nvPr/>
        </p:nvPicPr>
        <p:blipFill>
          <a:blip r:embed="rId2"/>
          <a:stretch>
            <a:fillRect/>
          </a:stretch>
        </p:blipFill>
        <p:spPr>
          <a:xfrm>
            <a:off x="4572000" y="3681412"/>
            <a:ext cx="6019800" cy="1971675"/>
          </a:xfrm>
          <a:prstGeom prst="rect">
            <a:avLst/>
          </a:prstGeom>
        </p:spPr>
      </p:pic>
      <p:sp>
        <p:nvSpPr>
          <p:cNvPr id="9" name="TextBox 8"/>
          <p:cNvSpPr txBox="1"/>
          <p:nvPr/>
        </p:nvSpPr>
        <p:spPr>
          <a:xfrm>
            <a:off x="942975" y="4482583"/>
            <a:ext cx="3643305" cy="369332"/>
          </a:xfrm>
          <a:prstGeom prst="rect">
            <a:avLst/>
          </a:prstGeom>
          <a:noFill/>
        </p:spPr>
        <p:txBody>
          <a:bodyPr wrap="none" rtlCol="0">
            <a:spAutoFit/>
          </a:bodyPr>
          <a:lstStyle/>
          <a:p>
            <a:r>
              <a:rPr lang="el-GR" dirty="0" smtClean="0"/>
              <a:t>Πρότιναν 3 διαφορετικές κατηγορίες</a:t>
            </a:r>
            <a:endParaRPr lang="el-GR" dirty="0"/>
          </a:p>
        </p:txBody>
      </p:sp>
    </p:spTree>
    <p:extLst>
      <p:ext uri="{BB962C8B-B14F-4D97-AF65-F5344CB8AC3E}">
        <p14:creationId xmlns:p14="http://schemas.microsoft.com/office/powerpoint/2010/main" val="629445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6143625" cy="1325563"/>
          </a:xfrm>
        </p:spPr>
        <p:txBody>
          <a:bodyPr/>
          <a:lstStyle/>
          <a:p>
            <a:r>
              <a:rPr lang="el-GR" dirty="0" smtClean="0"/>
              <a:t>Κατηγορίες των </a:t>
            </a:r>
            <a:r>
              <a:rPr lang="en-US" dirty="0" smtClean="0"/>
              <a:t>Cryptands</a:t>
            </a:r>
            <a:endParaRPr lang="el-GR" dirty="0"/>
          </a:p>
        </p:txBody>
      </p:sp>
      <p:sp>
        <p:nvSpPr>
          <p:cNvPr id="5" name="Rectangle 4"/>
          <p:cNvSpPr/>
          <p:nvPr/>
        </p:nvSpPr>
        <p:spPr>
          <a:xfrm>
            <a:off x="321306" y="1325563"/>
            <a:ext cx="2450469" cy="461665"/>
          </a:xfrm>
          <a:prstGeom prst="rect">
            <a:avLst/>
          </a:prstGeom>
        </p:spPr>
        <p:txBody>
          <a:bodyPr wrap="square">
            <a:spAutoFit/>
          </a:bodyPr>
          <a:lstStyle/>
          <a:p>
            <a:r>
              <a:rPr lang="el-GR" sz="2400" dirty="0" smtClean="0">
                <a:latin typeface="Calibri" panose="020F0502020204030204" pitchFamily="34" charset="0"/>
                <a:ea typeface="Calibri" panose="020F0502020204030204" pitchFamily="34" charset="0"/>
                <a:cs typeface="Times New Roman" panose="02020603050405020304" pitchFamily="18" charset="0"/>
              </a:rPr>
              <a:t>2.</a:t>
            </a:r>
            <a:r>
              <a:rPr lang="en-US" sz="2400" dirty="0" smtClean="0">
                <a:latin typeface="Calibri" panose="020F0502020204030204" pitchFamily="34" charset="0"/>
                <a:ea typeface="Calibri" panose="020F0502020204030204" pitchFamily="34" charset="0"/>
                <a:cs typeface="Times New Roman" panose="02020603050405020304" pitchFamily="18" charset="0"/>
              </a:rPr>
              <a:t>Aza </a:t>
            </a:r>
            <a:r>
              <a:rPr lang="en-US" sz="2400" dirty="0">
                <a:latin typeface="Calibri" panose="020F0502020204030204" pitchFamily="34" charset="0"/>
                <a:ea typeface="Calibri" panose="020F0502020204030204" pitchFamily="34" charset="0"/>
                <a:cs typeface="Times New Roman" panose="02020603050405020304" pitchFamily="18" charset="0"/>
              </a:rPr>
              <a:t>cryptands</a:t>
            </a:r>
            <a:endParaRPr lang="el-GR" sz="2400" dirty="0"/>
          </a:p>
        </p:txBody>
      </p:sp>
      <p:sp>
        <p:nvSpPr>
          <p:cNvPr id="6" name="TextBox 5"/>
          <p:cNvSpPr txBox="1"/>
          <p:nvPr/>
        </p:nvSpPr>
        <p:spPr>
          <a:xfrm>
            <a:off x="561975" y="2095500"/>
            <a:ext cx="4432175" cy="1477328"/>
          </a:xfrm>
          <a:prstGeom prst="rect">
            <a:avLst/>
          </a:prstGeom>
          <a:noFill/>
        </p:spPr>
        <p:txBody>
          <a:bodyPr wrap="none" rtlCol="0">
            <a:spAutoFit/>
          </a:bodyPr>
          <a:lstStyle/>
          <a:p>
            <a:r>
              <a:rPr lang="el-GR" dirty="0" smtClean="0"/>
              <a:t>Περιέχουν ως </a:t>
            </a:r>
            <a:r>
              <a:rPr lang="en-US" dirty="0" smtClean="0"/>
              <a:t>bridgeheads </a:t>
            </a:r>
            <a:r>
              <a:rPr lang="el-GR" dirty="0" smtClean="0"/>
              <a:t>τριτοταγής αμίνες</a:t>
            </a:r>
          </a:p>
          <a:p>
            <a:endParaRPr lang="el-GR" dirty="0"/>
          </a:p>
          <a:p>
            <a:r>
              <a:rPr lang="el-GR" dirty="0" smtClean="0"/>
              <a:t>Έχουν άμεση εξάρτηση από το </a:t>
            </a:r>
            <a:r>
              <a:rPr lang="en-US" dirty="0" smtClean="0"/>
              <a:t>pH</a:t>
            </a:r>
            <a:endParaRPr lang="el-GR" dirty="0" smtClean="0"/>
          </a:p>
          <a:p>
            <a:endParaRPr lang="el-GR" dirty="0"/>
          </a:p>
          <a:p>
            <a:r>
              <a:rPr lang="el-GR" dirty="0" smtClean="0"/>
              <a:t>Χωρίζονται στις ακόλουθες κατηγορίες</a:t>
            </a:r>
            <a:endParaRPr lang="el-GR" dirty="0"/>
          </a:p>
        </p:txBody>
      </p:sp>
      <p:pic>
        <p:nvPicPr>
          <p:cNvPr id="2050" name="Picture 2" descr="tertiary am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4150" y="1958207"/>
            <a:ext cx="1882775" cy="119791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51982" y="5955268"/>
            <a:ext cx="1722716"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aliphatic bridges</a:t>
            </a:r>
            <a:endParaRPr lang="el-GR" dirty="0"/>
          </a:p>
        </p:txBody>
      </p:sp>
      <p:pic>
        <p:nvPicPr>
          <p:cNvPr id="9" name="Picture 8"/>
          <p:cNvPicPr/>
          <p:nvPr/>
        </p:nvPicPr>
        <p:blipFill rotWithShape="1">
          <a:blip r:embed="rId3"/>
          <a:srcRect b="6303"/>
          <a:stretch/>
        </p:blipFill>
        <p:spPr>
          <a:xfrm>
            <a:off x="428625" y="3708003"/>
            <a:ext cx="3295667" cy="2140347"/>
          </a:xfrm>
          <a:prstGeom prst="rect">
            <a:avLst/>
          </a:prstGeom>
        </p:spPr>
      </p:pic>
      <p:pic>
        <p:nvPicPr>
          <p:cNvPr id="10" name="Picture 9"/>
          <p:cNvPicPr/>
          <p:nvPr/>
        </p:nvPicPr>
        <p:blipFill rotWithShape="1">
          <a:blip r:embed="rId4"/>
          <a:srcRect r="54898" b="21976"/>
          <a:stretch/>
        </p:blipFill>
        <p:spPr>
          <a:xfrm>
            <a:off x="4268153" y="3907963"/>
            <a:ext cx="1656398" cy="1149812"/>
          </a:xfrm>
          <a:prstGeom prst="rect">
            <a:avLst/>
          </a:prstGeom>
        </p:spPr>
      </p:pic>
      <p:pic>
        <p:nvPicPr>
          <p:cNvPr id="11" name="Picture 10"/>
          <p:cNvPicPr/>
          <p:nvPr/>
        </p:nvPicPr>
        <p:blipFill rotWithShape="1">
          <a:blip r:embed="rId4"/>
          <a:srcRect l="52896" b="21785"/>
          <a:stretch/>
        </p:blipFill>
        <p:spPr>
          <a:xfrm>
            <a:off x="4244341" y="5241925"/>
            <a:ext cx="1704022" cy="1135380"/>
          </a:xfrm>
          <a:prstGeom prst="rect">
            <a:avLst/>
          </a:prstGeom>
        </p:spPr>
      </p:pic>
      <p:sp>
        <p:nvSpPr>
          <p:cNvPr id="8" name="Rectangle 7"/>
          <p:cNvSpPr/>
          <p:nvPr/>
        </p:nvSpPr>
        <p:spPr>
          <a:xfrm>
            <a:off x="7217478" y="5758898"/>
            <a:ext cx="4234044"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containing aromatic or heterocyclic spacers</a:t>
            </a:r>
            <a:endParaRPr lang="el-GR" dirty="0"/>
          </a:p>
        </p:txBody>
      </p:sp>
      <p:sp>
        <p:nvSpPr>
          <p:cNvPr id="12" name="Rectangle 11"/>
          <p:cNvSpPr/>
          <p:nvPr/>
        </p:nvSpPr>
        <p:spPr>
          <a:xfrm>
            <a:off x="7276244" y="6128230"/>
            <a:ext cx="4116512" cy="307777"/>
          </a:xfrm>
          <a:prstGeom prst="rect">
            <a:avLst/>
          </a:prstGeom>
        </p:spPr>
        <p:txBody>
          <a:bodyPr wrap="none">
            <a:spAutoFit/>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Nelson, Martell and Lehn </a:t>
            </a:r>
            <a:r>
              <a:rPr lang="el-GR" sz="1400" dirty="0" smtClean="0">
                <a:latin typeface="Calibri" panose="020F0502020204030204" pitchFamily="34" charset="0"/>
                <a:ea typeface="Calibri" panose="020F0502020204030204" pitchFamily="34" charset="0"/>
                <a:cs typeface="Times New Roman" panose="02020603050405020304" pitchFamily="18" charset="0"/>
              </a:rPr>
              <a:t>στα τέλη </a:t>
            </a:r>
            <a:r>
              <a:rPr lang="en-US" sz="1400" dirty="0" smtClean="0">
                <a:latin typeface="Calibri" panose="020F0502020204030204" pitchFamily="34" charset="0"/>
                <a:ea typeface="Calibri" panose="020F0502020204030204" pitchFamily="34" charset="0"/>
                <a:cs typeface="Times New Roman" panose="02020603050405020304" pitchFamily="18" charset="0"/>
              </a:rPr>
              <a:t>1980 </a:t>
            </a:r>
            <a:r>
              <a:rPr lang="el-GR" sz="1400" dirty="0" smtClean="0">
                <a:latin typeface="Calibri" panose="020F0502020204030204" pitchFamily="34" charset="0"/>
                <a:ea typeface="Calibri" panose="020F0502020204030204" pitchFamily="34" charset="0"/>
                <a:cs typeface="Times New Roman" panose="02020603050405020304" pitchFamily="18" charset="0"/>
              </a:rPr>
              <a:t>αρχές</a:t>
            </a:r>
            <a:r>
              <a:rPr lang="en-US" sz="1400" dirty="0" smtClean="0">
                <a:latin typeface="Calibri" panose="020F0502020204030204" pitchFamily="34" charset="0"/>
                <a:ea typeface="Calibri" panose="020F0502020204030204" pitchFamily="34" charset="0"/>
                <a:cs typeface="Times New Roman" panose="02020603050405020304" pitchFamily="18" charset="0"/>
              </a:rPr>
              <a:t> 1990</a:t>
            </a:r>
            <a:endParaRPr lang="el-GR" sz="1400" dirty="0"/>
          </a:p>
        </p:txBody>
      </p:sp>
      <p:pic>
        <p:nvPicPr>
          <p:cNvPr id="14" name="Picture 13"/>
          <p:cNvPicPr/>
          <p:nvPr/>
        </p:nvPicPr>
        <p:blipFill rotWithShape="1">
          <a:blip r:embed="rId5"/>
          <a:srcRect b="4613"/>
          <a:stretch/>
        </p:blipFill>
        <p:spPr>
          <a:xfrm>
            <a:off x="8210935" y="2276381"/>
            <a:ext cx="3098165" cy="2781394"/>
          </a:xfrm>
          <a:prstGeom prst="rect">
            <a:avLst/>
          </a:prstGeom>
        </p:spPr>
      </p:pic>
    </p:spTree>
    <p:extLst>
      <p:ext uri="{BB962C8B-B14F-4D97-AF65-F5344CB8AC3E}">
        <p14:creationId xmlns:p14="http://schemas.microsoft.com/office/powerpoint/2010/main" val="217357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61436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smtClean="0"/>
              <a:t>Κατηγορίες των </a:t>
            </a:r>
            <a:r>
              <a:rPr lang="en-US" dirty="0" smtClean="0"/>
              <a:t>Cryptands</a:t>
            </a:r>
            <a:endParaRPr lang="el-GR" dirty="0"/>
          </a:p>
        </p:txBody>
      </p:sp>
      <p:sp>
        <p:nvSpPr>
          <p:cNvPr id="5" name="Rectangle 4"/>
          <p:cNvSpPr/>
          <p:nvPr/>
        </p:nvSpPr>
        <p:spPr>
          <a:xfrm>
            <a:off x="321306" y="1325563"/>
            <a:ext cx="2450469" cy="461665"/>
          </a:xfrm>
          <a:prstGeom prst="rect">
            <a:avLst/>
          </a:prstGeom>
        </p:spPr>
        <p:txBody>
          <a:bodyPr wrap="square">
            <a:spAutoFit/>
          </a:bodyPr>
          <a:lstStyle/>
          <a:p>
            <a:r>
              <a:rPr lang="el-GR" sz="2400" dirty="0" smtClean="0">
                <a:latin typeface="Calibri" panose="020F0502020204030204" pitchFamily="34" charset="0"/>
                <a:ea typeface="Calibri" panose="020F0502020204030204" pitchFamily="34" charset="0"/>
                <a:cs typeface="Times New Roman" panose="02020603050405020304" pitchFamily="18" charset="0"/>
              </a:rPr>
              <a:t>2.</a:t>
            </a:r>
            <a:r>
              <a:rPr lang="en-US" sz="2400" dirty="0" smtClean="0">
                <a:latin typeface="Calibri" panose="020F0502020204030204" pitchFamily="34" charset="0"/>
                <a:ea typeface="Calibri" panose="020F0502020204030204" pitchFamily="34" charset="0"/>
                <a:cs typeface="Times New Roman" panose="02020603050405020304" pitchFamily="18" charset="0"/>
              </a:rPr>
              <a:t>Aza </a:t>
            </a:r>
            <a:r>
              <a:rPr lang="en-US" sz="2400" dirty="0">
                <a:latin typeface="Calibri" panose="020F0502020204030204" pitchFamily="34" charset="0"/>
                <a:ea typeface="Calibri" panose="020F0502020204030204" pitchFamily="34" charset="0"/>
                <a:cs typeface="Times New Roman" panose="02020603050405020304" pitchFamily="18" charset="0"/>
              </a:rPr>
              <a:t>cryptands</a:t>
            </a:r>
            <a:endParaRPr lang="el-GR" sz="2400" dirty="0"/>
          </a:p>
        </p:txBody>
      </p:sp>
      <p:sp>
        <p:nvSpPr>
          <p:cNvPr id="6" name="Rectangle 5"/>
          <p:cNvSpPr/>
          <p:nvPr/>
        </p:nvSpPr>
        <p:spPr>
          <a:xfrm>
            <a:off x="559325" y="5339834"/>
            <a:ext cx="3358099"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containing unsymmetrical spacers</a:t>
            </a:r>
            <a:endParaRPr lang="el-GR" dirty="0"/>
          </a:p>
        </p:txBody>
      </p:sp>
      <p:sp>
        <p:nvSpPr>
          <p:cNvPr id="7" name="Rectangle 6"/>
          <p:cNvSpPr/>
          <p:nvPr/>
        </p:nvSpPr>
        <p:spPr>
          <a:xfrm>
            <a:off x="1160192" y="5709166"/>
            <a:ext cx="1756315" cy="369332"/>
          </a:xfrm>
          <a:prstGeom prst="rect">
            <a:avLst/>
          </a:prstGeom>
        </p:spPr>
        <p:txBody>
          <a:bodyPr wrap="non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Bharadwaj</a:t>
            </a:r>
            <a:r>
              <a:rPr lang="el-GR"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2009</a:t>
            </a:r>
            <a:endParaRPr lang="el-GR" dirty="0"/>
          </a:p>
        </p:txBody>
      </p:sp>
      <p:pic>
        <p:nvPicPr>
          <p:cNvPr id="8" name="Picture 7"/>
          <p:cNvPicPr/>
          <p:nvPr/>
        </p:nvPicPr>
        <p:blipFill>
          <a:blip r:embed="rId2"/>
          <a:stretch>
            <a:fillRect/>
          </a:stretch>
        </p:blipFill>
        <p:spPr>
          <a:xfrm>
            <a:off x="489266" y="2514917"/>
            <a:ext cx="3098165" cy="1961515"/>
          </a:xfrm>
          <a:prstGeom prst="rect">
            <a:avLst/>
          </a:prstGeom>
        </p:spPr>
      </p:pic>
      <p:sp>
        <p:nvSpPr>
          <p:cNvPr id="9" name="Rectangle 8"/>
          <p:cNvSpPr/>
          <p:nvPr/>
        </p:nvSpPr>
        <p:spPr>
          <a:xfrm>
            <a:off x="5785715" y="4107100"/>
            <a:ext cx="5211620"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containing expanded aromatic or heterocyclic spacers</a:t>
            </a:r>
            <a:endParaRPr lang="el-GR" dirty="0"/>
          </a:p>
        </p:txBody>
      </p:sp>
      <p:pic>
        <p:nvPicPr>
          <p:cNvPr id="10" name="Picture 9"/>
          <p:cNvPicPr/>
          <p:nvPr/>
        </p:nvPicPr>
        <p:blipFill>
          <a:blip r:embed="rId3"/>
          <a:stretch>
            <a:fillRect/>
          </a:stretch>
        </p:blipFill>
        <p:spPr>
          <a:xfrm>
            <a:off x="6539547" y="1058862"/>
            <a:ext cx="2808605" cy="2912110"/>
          </a:xfrm>
          <a:prstGeom prst="rect">
            <a:avLst/>
          </a:prstGeom>
        </p:spPr>
      </p:pic>
      <p:sp>
        <p:nvSpPr>
          <p:cNvPr id="11" name="Down Arrow 10"/>
          <p:cNvSpPr/>
          <p:nvPr/>
        </p:nvSpPr>
        <p:spPr>
          <a:xfrm>
            <a:off x="7943849" y="4476432"/>
            <a:ext cx="514418" cy="1038543"/>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TextBox 11"/>
          <p:cNvSpPr txBox="1"/>
          <p:nvPr/>
        </p:nvSpPr>
        <p:spPr>
          <a:xfrm>
            <a:off x="5785715" y="5514975"/>
            <a:ext cx="5618141" cy="369332"/>
          </a:xfrm>
          <a:prstGeom prst="rect">
            <a:avLst/>
          </a:prstGeom>
          <a:noFill/>
        </p:spPr>
        <p:txBody>
          <a:bodyPr wrap="none" rtlCol="0">
            <a:spAutoFit/>
          </a:bodyPr>
          <a:lstStyle/>
          <a:p>
            <a:r>
              <a:rPr lang="el-GR" dirty="0" smtClean="0"/>
              <a:t>Μεγαλύτερος χώρος για να εισαχθούν μεγαλύτερα μόρια</a:t>
            </a:r>
            <a:endParaRPr lang="el-GR" dirty="0"/>
          </a:p>
        </p:txBody>
      </p:sp>
    </p:spTree>
    <p:extLst>
      <p:ext uri="{BB962C8B-B14F-4D97-AF65-F5344CB8AC3E}">
        <p14:creationId xmlns:p14="http://schemas.microsoft.com/office/powerpoint/2010/main" val="3279453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734</TotalTime>
  <Words>717</Words>
  <Application>Microsoft Office PowerPoint</Application>
  <PresentationFormat>Widescreen</PresentationFormat>
  <Paragraphs>109</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Cambria</vt:lpstr>
      <vt:lpstr>Times New Roman</vt:lpstr>
      <vt:lpstr>Wingdings</vt:lpstr>
      <vt:lpstr>Office Theme</vt:lpstr>
      <vt:lpstr>Cryptands</vt:lpstr>
      <vt:lpstr>Ιστορική αναδρομη...</vt:lpstr>
      <vt:lpstr>Ιστορική αναδρομη...</vt:lpstr>
      <vt:lpstr>Χαρακτηριστικά των Cryptands </vt:lpstr>
      <vt:lpstr>Συνθεση...</vt:lpstr>
      <vt:lpstr>Συνθεση...</vt:lpstr>
      <vt:lpstr>Κατηγορίες των Cryptands</vt:lpstr>
      <vt:lpstr>Κατηγορίες των Cryptands</vt:lpstr>
      <vt:lpstr>PowerPoint Presentation</vt:lpstr>
      <vt:lpstr>PowerPoint Presentation</vt:lpstr>
      <vt:lpstr>Αναγνώρηση και ένταξη ανιόντων τα οποία βρίσκονται στο νερό</vt:lpstr>
      <vt:lpstr>Cryptand-based host for organic guests</vt:lpstr>
      <vt:lpstr>Cryptand-based host for organic guests</vt:lpstr>
      <vt:lpstr>Cryptand-based host for organic guests</vt:lpstr>
      <vt:lpstr>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Cryptand</dc:title>
  <dc:creator>Argyro Moschona</dc:creator>
  <cp:lastModifiedBy>Argyro Moschona</cp:lastModifiedBy>
  <cp:revision>56</cp:revision>
  <dcterms:created xsi:type="dcterms:W3CDTF">2016-05-07T21:03:49Z</dcterms:created>
  <dcterms:modified xsi:type="dcterms:W3CDTF">2016-05-10T10:07:31Z</dcterms:modified>
</cp:coreProperties>
</file>